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65" r:id="rId2"/>
    <p:sldId id="276" r:id="rId3"/>
    <p:sldId id="256" r:id="rId4"/>
    <p:sldId id="258" r:id="rId5"/>
    <p:sldId id="266" r:id="rId6"/>
    <p:sldId id="268" r:id="rId7"/>
    <p:sldId id="269" r:id="rId8"/>
    <p:sldId id="271" r:id="rId9"/>
    <p:sldId id="261" r:id="rId10"/>
    <p:sldId id="262" r:id="rId11"/>
    <p:sldId id="263" r:id="rId12"/>
    <p:sldId id="264" r:id="rId13"/>
    <p:sldId id="281" r:id="rId14"/>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32A8"/>
    <a:srgbClr val="31A851"/>
    <a:srgbClr val="4400B2"/>
    <a:srgbClr val="5A666F"/>
    <a:srgbClr val="4472C4"/>
    <a:srgbClr val="9700FF"/>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6807" autoAdjust="0"/>
  </p:normalViewPr>
  <p:slideViewPr>
    <p:cSldViewPr snapToGrid="0">
      <p:cViewPr varScale="1">
        <p:scale>
          <a:sx n="122" d="100"/>
          <a:sy n="122" d="100"/>
        </p:scale>
        <p:origin x="106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BEB70D54-69F5-43A2-AE96-F0653EB4068E}" type="datetimeFigureOut">
              <a:rPr lang="nl-NL" smtClean="0"/>
              <a:t>19-10-2023</a:t>
            </a:fld>
            <a:endParaRPr lang="nl-NL"/>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03B0A21-E725-4A6A-B047-2A96385B4834}" type="slidenum">
              <a:rPr lang="nl-NL" smtClean="0"/>
              <a:t>‹#›</a:t>
            </a:fld>
            <a:endParaRPr lang="nl-NL"/>
          </a:p>
        </p:txBody>
      </p:sp>
    </p:spTree>
    <p:extLst>
      <p:ext uri="{BB962C8B-B14F-4D97-AF65-F5344CB8AC3E}">
        <p14:creationId xmlns:p14="http://schemas.microsoft.com/office/powerpoint/2010/main" val="179390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1C48F0-5EBF-4ADD-8991-86BC8C3ACABE}" type="datetimeFigureOut">
              <a:rPr lang="nl-NL" smtClean="0"/>
              <a:t>19-10-2023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156164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1C48F0-5EBF-4ADD-8991-86BC8C3ACABE}" type="datetimeFigureOut">
              <a:rPr lang="nl-NL" smtClean="0"/>
              <a:t>19-10-2023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4070523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1C48F0-5EBF-4ADD-8991-86BC8C3ACABE}" type="datetimeFigureOut">
              <a:rPr lang="nl-NL" smtClean="0"/>
              <a:t>19-10-2023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348092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1C48F0-5EBF-4ADD-8991-86BC8C3ACABE}" type="datetimeFigureOut">
              <a:rPr lang="nl-NL" smtClean="0"/>
              <a:t>19-10-2023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1172921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1C48F0-5EBF-4ADD-8991-86BC8C3ACABE}" type="datetimeFigureOut">
              <a:rPr lang="nl-NL" smtClean="0"/>
              <a:t>19-10-2023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3131181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1C48F0-5EBF-4ADD-8991-86BC8C3ACABE}" type="datetimeFigureOut">
              <a:rPr lang="nl-NL" smtClean="0"/>
              <a:t>19-10-2023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3162699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1C48F0-5EBF-4ADD-8991-86BC8C3ACABE}" type="datetimeFigureOut">
              <a:rPr lang="nl-NL" smtClean="0"/>
              <a:t>19-10-2023</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415761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1C48F0-5EBF-4ADD-8991-86BC8C3ACABE}" type="datetimeFigureOut">
              <a:rPr lang="nl-NL" smtClean="0"/>
              <a:t>19-10-2023</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17049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1C48F0-5EBF-4ADD-8991-86BC8C3ACABE}" type="datetimeFigureOut">
              <a:rPr lang="nl-NL" smtClean="0"/>
              <a:t>19-10-2023</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3721607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1C48F0-5EBF-4ADD-8991-86BC8C3ACABE}" type="datetimeFigureOut">
              <a:rPr lang="nl-NL" smtClean="0"/>
              <a:t>19-10-2023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372482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1C48F0-5EBF-4ADD-8991-86BC8C3ACABE}" type="datetimeFigureOut">
              <a:rPr lang="nl-NL" smtClean="0"/>
              <a:t>19-10-2023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4D0F1F5-8BC3-42F9-BD54-02D488BA8982}" type="slidenum">
              <a:rPr lang="nl-NL" smtClean="0"/>
              <a:t>‹#›</a:t>
            </a:fld>
            <a:endParaRPr lang="nl-NL"/>
          </a:p>
        </p:txBody>
      </p:sp>
    </p:spTree>
    <p:extLst>
      <p:ext uri="{BB962C8B-B14F-4D97-AF65-F5344CB8AC3E}">
        <p14:creationId xmlns:p14="http://schemas.microsoft.com/office/powerpoint/2010/main" val="1807098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C48F0-5EBF-4ADD-8991-86BC8C3ACABE}" type="datetimeFigureOut">
              <a:rPr lang="nl-NL" smtClean="0"/>
              <a:t>19-10-2023</a:t>
            </a:fld>
            <a:endParaRPr lang="nl-N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D0F1F5-8BC3-42F9-BD54-02D488BA8982}" type="slidenum">
              <a:rPr lang="nl-NL" smtClean="0"/>
              <a:t>‹#›</a:t>
            </a:fld>
            <a:endParaRPr lang="nl-NL"/>
          </a:p>
        </p:txBody>
      </p:sp>
    </p:spTree>
    <p:extLst>
      <p:ext uri="{BB962C8B-B14F-4D97-AF65-F5344CB8AC3E}">
        <p14:creationId xmlns:p14="http://schemas.microsoft.com/office/powerpoint/2010/main" val="381466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anoporetech.com/applications/dna-nanopore-sequencing"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hyperlink" Target="https://nanoporetech.com/resource-centre/video/lc22/basecalling-your-data-and-detecting-methylation"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https://www.ncbi.nlm.nih.gov/pmc/articles/PMC668182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RcP85JHLmnI?start=18&amp;feature=oembe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72968-6EB4-6177-0EB4-CAC1D71D502B}"/>
              </a:ext>
            </a:extLst>
          </p:cNvPr>
          <p:cNvSpPr>
            <a:spLocks noGrp="1"/>
          </p:cNvSpPr>
          <p:nvPr>
            <p:ph type="ctrTitle"/>
          </p:nvPr>
        </p:nvSpPr>
        <p:spPr>
          <a:xfrm>
            <a:off x="2728912" y="3059668"/>
            <a:ext cx="3686175" cy="738664"/>
          </a:xfrm>
        </p:spPr>
        <p:txBody>
          <a:bodyPr>
            <a:noAutofit/>
          </a:bodyPr>
          <a:lstStyle/>
          <a:p>
            <a:r>
              <a:rPr lang="en-GB" sz="1800" dirty="0"/>
              <a:t>Introduction to ONT sequencing</a:t>
            </a:r>
            <a:br>
              <a:rPr lang="en-GB" sz="1800" dirty="0"/>
            </a:br>
            <a:r>
              <a:rPr lang="en-GB" sz="1800" dirty="0"/>
              <a:t>(</a:t>
            </a:r>
            <a:r>
              <a:rPr lang="en-US" sz="1800" b="1" dirty="0"/>
              <a:t>O</a:t>
            </a:r>
            <a:r>
              <a:rPr lang="en-US" sz="1800" b="0" dirty="0"/>
              <a:t>xford </a:t>
            </a:r>
            <a:r>
              <a:rPr lang="en-US" sz="1800" b="1" dirty="0"/>
              <a:t>N</a:t>
            </a:r>
            <a:r>
              <a:rPr lang="en-US" sz="1800" b="0" dirty="0"/>
              <a:t>anopore </a:t>
            </a:r>
            <a:r>
              <a:rPr lang="en-US" sz="1800" b="1" dirty="0"/>
              <a:t>T</a:t>
            </a:r>
            <a:r>
              <a:rPr lang="en-US" sz="1800" b="0" dirty="0"/>
              <a:t>echnologies)</a:t>
            </a:r>
            <a:br>
              <a:rPr lang="en-US" sz="1800" b="0" dirty="0"/>
            </a:br>
            <a:r>
              <a:rPr lang="en-US" sz="1800" b="0" dirty="0"/>
              <a:t>(long read sequencing)</a:t>
            </a:r>
            <a:endParaRPr lang="nl-NL" sz="1800" dirty="0"/>
          </a:p>
        </p:txBody>
      </p:sp>
      <p:pic>
        <p:nvPicPr>
          <p:cNvPr id="11" name="Picture 10">
            <a:extLst>
              <a:ext uri="{FF2B5EF4-FFF2-40B4-BE49-F238E27FC236}">
                <a16:creationId xmlns:a16="http://schemas.microsoft.com/office/drawing/2014/main" id="{3B037514-0B75-E029-B0AD-CA207C2DE55C}"/>
              </a:ext>
            </a:extLst>
          </p:cNvPr>
          <p:cNvPicPr>
            <a:picLocks noChangeAspect="1"/>
          </p:cNvPicPr>
          <p:nvPr/>
        </p:nvPicPr>
        <p:blipFill>
          <a:blip r:embed="rId2"/>
          <a:stretch>
            <a:fillRect/>
          </a:stretch>
        </p:blipFill>
        <p:spPr>
          <a:xfrm>
            <a:off x="3133725" y="2373330"/>
            <a:ext cx="2876550" cy="676275"/>
          </a:xfrm>
          <a:prstGeom prst="rect">
            <a:avLst/>
          </a:prstGeom>
        </p:spPr>
      </p:pic>
      <p:sp>
        <p:nvSpPr>
          <p:cNvPr id="16" name="TextBox 15">
            <a:extLst>
              <a:ext uri="{FF2B5EF4-FFF2-40B4-BE49-F238E27FC236}">
                <a16:creationId xmlns:a16="http://schemas.microsoft.com/office/drawing/2014/main" id="{C1C12ACC-3542-AE55-73E7-C23352F6C6AD}"/>
              </a:ext>
            </a:extLst>
          </p:cNvPr>
          <p:cNvSpPr txBox="1"/>
          <p:nvPr/>
        </p:nvSpPr>
        <p:spPr>
          <a:xfrm>
            <a:off x="2143122" y="6581001"/>
            <a:ext cx="4857750" cy="276999"/>
          </a:xfrm>
          <a:prstGeom prst="rect">
            <a:avLst/>
          </a:prstGeom>
          <a:noFill/>
        </p:spPr>
        <p:txBody>
          <a:bodyPr wrap="square">
            <a:spAutoFit/>
          </a:bodyPr>
          <a:lstStyle/>
          <a:p>
            <a:pPr algn="ctr"/>
            <a:r>
              <a:rPr lang="en-US" sz="1200" dirty="0">
                <a:hlinkClick r:id="rId3"/>
              </a:rPr>
              <a:t>DNA sequencing | Oxford Nanopore Technologies</a:t>
            </a:r>
            <a:endParaRPr lang="nl-NL" sz="1200" dirty="0"/>
          </a:p>
        </p:txBody>
      </p:sp>
      <p:pic>
        <p:nvPicPr>
          <p:cNvPr id="18" name="Picture 17" descr="A picture containing toy, ground, outdoor&#10;&#10;Description automatically generated">
            <a:extLst>
              <a:ext uri="{FF2B5EF4-FFF2-40B4-BE49-F238E27FC236}">
                <a16:creationId xmlns:a16="http://schemas.microsoft.com/office/drawing/2014/main" id="{6B022B5F-CC47-6F22-C610-95704C0BF8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5212" y="1055733"/>
            <a:ext cx="1933575" cy="1087636"/>
          </a:xfrm>
          <a:prstGeom prst="rect">
            <a:avLst/>
          </a:prstGeom>
        </p:spPr>
      </p:pic>
      <p:pic>
        <p:nvPicPr>
          <p:cNvPr id="1026" name="Picture 2" descr="Sequencing your DNA with a USB dongle and open source code #DNA #OpenSource  @stackoverflow « Adafruit Industries – Makers, hackers, artists, designers  and engineers!">
            <a:extLst>
              <a:ext uri="{FF2B5EF4-FFF2-40B4-BE49-F238E27FC236}">
                <a16:creationId xmlns:a16="http://schemas.microsoft.com/office/drawing/2014/main" id="{A00932EE-405E-172E-7386-8A9140FD910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52660" y="3952569"/>
            <a:ext cx="4638675" cy="261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48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5EF2FF-050B-BCAC-6F40-B47303A29B9B}"/>
              </a:ext>
            </a:extLst>
          </p:cNvPr>
          <p:cNvSpPr txBox="1"/>
          <p:nvPr/>
        </p:nvSpPr>
        <p:spPr>
          <a:xfrm>
            <a:off x="0" y="3861465"/>
            <a:ext cx="9144000" cy="1446550"/>
          </a:xfrm>
          <a:prstGeom prst="rect">
            <a:avLst/>
          </a:prstGeom>
          <a:noFill/>
        </p:spPr>
        <p:txBody>
          <a:bodyPr wrap="square">
            <a:spAutoFit/>
          </a:bodyPr>
          <a:lstStyle/>
          <a:p>
            <a:r>
              <a:rPr lang="en-US" sz="1600" b="1" dirty="0"/>
              <a:t>How Does Oxford Nanopore Methylation Detection Work?</a:t>
            </a:r>
          </a:p>
          <a:p>
            <a:endParaRPr lang="en-US" sz="1600" b="1" dirty="0"/>
          </a:p>
          <a:p>
            <a:pPr marL="285750" indent="-285750">
              <a:buFont typeface="Arial" panose="020B0604020202020204" pitchFamily="34" charset="0"/>
              <a:buChar char="•"/>
            </a:pPr>
            <a:r>
              <a:rPr lang="en-US" sz="1400" dirty="0"/>
              <a:t>Oxford Nanopore's technology uses a nanopore sequencer to detect changes in electrical current as DNA passes through the pore.</a:t>
            </a:r>
          </a:p>
          <a:p>
            <a:pPr marL="285750" indent="-285750">
              <a:buFont typeface="Arial" panose="020B0604020202020204" pitchFamily="34" charset="0"/>
              <a:buChar char="•"/>
            </a:pPr>
            <a:r>
              <a:rPr lang="en-US" sz="1400" dirty="0"/>
              <a:t>This allows for real-time detection of DNA methylation. </a:t>
            </a:r>
          </a:p>
          <a:p>
            <a:pPr marL="285750" indent="-285750">
              <a:buFont typeface="Arial" panose="020B0604020202020204" pitchFamily="34" charset="0"/>
              <a:buChar char="•"/>
            </a:pPr>
            <a:r>
              <a:rPr lang="en-US" sz="1400" dirty="0"/>
              <a:t>The technology is fast and accurate, making it an attractive alternative to other methods of DNA methylation detection.</a:t>
            </a:r>
            <a:endParaRPr lang="nl-NL" sz="1400" dirty="0"/>
          </a:p>
        </p:txBody>
      </p:sp>
      <p:sp>
        <p:nvSpPr>
          <p:cNvPr id="6" name="TextBox 5">
            <a:extLst>
              <a:ext uri="{FF2B5EF4-FFF2-40B4-BE49-F238E27FC236}">
                <a16:creationId xmlns:a16="http://schemas.microsoft.com/office/drawing/2014/main" id="{7D65E59E-2257-19BA-8CE3-87C905967FD6}"/>
              </a:ext>
            </a:extLst>
          </p:cNvPr>
          <p:cNvSpPr txBox="1"/>
          <p:nvPr/>
        </p:nvSpPr>
        <p:spPr>
          <a:xfrm>
            <a:off x="-1" y="1351002"/>
            <a:ext cx="9143999" cy="1908215"/>
          </a:xfrm>
          <a:prstGeom prst="rect">
            <a:avLst/>
          </a:prstGeom>
          <a:noFill/>
        </p:spPr>
        <p:txBody>
          <a:bodyPr wrap="square">
            <a:spAutoFit/>
          </a:bodyPr>
          <a:lstStyle/>
          <a:p>
            <a:pPr algn="l"/>
            <a:r>
              <a:rPr lang="en-US" sz="1600" b="1" dirty="0"/>
              <a:t>Why is DNA Methylation Detection </a:t>
            </a:r>
            <a:r>
              <a:rPr lang="nl-NL" sz="1600" b="1" dirty="0"/>
              <a:t>Important?</a:t>
            </a:r>
          </a:p>
          <a:p>
            <a:pPr algn="l"/>
            <a:endParaRPr lang="nl-NL" sz="1600" b="1" i="0" u="none" strike="noStrike" baseline="0" dirty="0"/>
          </a:p>
          <a:p>
            <a:pPr marL="285750" indent="-285750" algn="l">
              <a:buFont typeface="Arial" panose="020B0604020202020204" pitchFamily="34" charset="0"/>
              <a:buChar char="•"/>
            </a:pPr>
            <a:r>
              <a:rPr lang="en-US" sz="1400" b="1" i="0" u="none" strike="noStrike" baseline="0" dirty="0"/>
              <a:t>Epigenetics </a:t>
            </a:r>
            <a:r>
              <a:rPr lang="en-US" sz="1400" b="0" i="0" u="none" strike="noStrike" baseline="0" dirty="0"/>
              <a:t>is key to understanding gene regulation. </a:t>
            </a:r>
          </a:p>
          <a:p>
            <a:pPr marL="285750" indent="-285750" algn="l">
              <a:buFont typeface="Arial" panose="020B0604020202020204" pitchFamily="34" charset="0"/>
              <a:buChar char="•"/>
            </a:pPr>
            <a:r>
              <a:rPr lang="en-US" sz="1400" b="0" i="0" u="none" strike="noStrike" baseline="0" dirty="0"/>
              <a:t>DNA methylation detection is critical </a:t>
            </a:r>
            <a:r>
              <a:rPr lang="nl-NL" sz="1400" b="0" i="0" u="none" strike="noStrike" baseline="0" dirty="0"/>
              <a:t>for </a:t>
            </a:r>
            <a:r>
              <a:rPr lang="nl-NL" sz="1400" b="0" i="0" u="none" strike="noStrike" baseline="0" dirty="0" err="1"/>
              <a:t>understanding</a:t>
            </a:r>
            <a:r>
              <a:rPr lang="nl-NL" sz="1400" b="0" i="0" u="none" strike="noStrike" baseline="0" dirty="0"/>
              <a:t> gene </a:t>
            </a:r>
            <a:r>
              <a:rPr lang="nl-NL" sz="1400" b="0" i="0" u="none" strike="noStrike" baseline="0" dirty="0" err="1"/>
              <a:t>expression</a:t>
            </a:r>
            <a:r>
              <a:rPr lang="nl-NL" sz="1400" b="0" i="0" u="none" strike="noStrike" baseline="0" dirty="0"/>
              <a:t> </a:t>
            </a:r>
            <a:r>
              <a:rPr lang="nl-NL" sz="1400" b="0" i="0" u="none" strike="noStrike" baseline="0" dirty="0" err="1"/>
              <a:t>and</a:t>
            </a:r>
            <a:r>
              <a:rPr lang="nl-NL" sz="1400" b="0" i="0" u="none" strike="noStrike" baseline="0" dirty="0"/>
              <a:t> </a:t>
            </a:r>
            <a:r>
              <a:rPr lang="nl-NL" sz="1400" b="0" i="0" u="none" strike="noStrike" baseline="0" dirty="0" err="1"/>
              <a:t>regulation</a:t>
            </a:r>
            <a:r>
              <a:rPr lang="nl-NL" sz="1400" b="0" i="0" u="none" strike="noStrike" baseline="0" dirty="0"/>
              <a:t>. Aberrant DNA </a:t>
            </a:r>
            <a:r>
              <a:rPr lang="en-US" sz="1400" b="0" i="0" u="none" strike="noStrike" baseline="0" dirty="0"/>
              <a:t>methylation is associated with many </a:t>
            </a:r>
            <a:r>
              <a:rPr lang="nl-NL" sz="1400" b="0" i="0" u="none" strike="noStrike" baseline="0" dirty="0" err="1"/>
              <a:t>diseases</a:t>
            </a:r>
            <a:r>
              <a:rPr lang="nl-NL" sz="1400" b="0" i="0" u="none" strike="noStrike" baseline="0" dirty="0"/>
              <a:t>, </a:t>
            </a:r>
            <a:r>
              <a:rPr lang="nl-NL" sz="1400" b="0" i="0" u="none" strike="noStrike" baseline="0" dirty="0" err="1"/>
              <a:t>including</a:t>
            </a:r>
            <a:r>
              <a:rPr lang="nl-NL" sz="1400" b="0" i="0" u="none" strike="noStrike" baseline="0" dirty="0"/>
              <a:t> </a:t>
            </a:r>
            <a:r>
              <a:rPr lang="nl-NL" sz="1400" b="0" i="0" u="none" strike="noStrike" baseline="0" dirty="0" err="1"/>
              <a:t>cancer</a:t>
            </a:r>
            <a:r>
              <a:rPr lang="nl-NL" sz="1400" b="0" i="0" u="none" strike="noStrike" baseline="0" dirty="0"/>
              <a:t>, </a:t>
            </a:r>
            <a:r>
              <a:rPr lang="nl-NL" sz="1400" b="0" i="0" u="none" strike="noStrike" baseline="0" dirty="0" err="1"/>
              <a:t>neurological</a:t>
            </a:r>
            <a:r>
              <a:rPr lang="nl-NL" sz="1400" b="0" i="0" u="none" strike="noStrike" baseline="0" dirty="0"/>
              <a:t> disorders, </a:t>
            </a:r>
            <a:r>
              <a:rPr lang="nl-NL" sz="1400" b="0" i="0" u="none" strike="noStrike" baseline="0" dirty="0" err="1"/>
              <a:t>and</a:t>
            </a:r>
            <a:r>
              <a:rPr lang="nl-NL" sz="1400" b="0" i="0" u="none" strike="noStrike" baseline="0" dirty="0"/>
              <a:t> immune system </a:t>
            </a:r>
            <a:r>
              <a:rPr lang="nl-NL" sz="1400" b="0" i="0" u="none" strike="noStrike" baseline="0" dirty="0" err="1"/>
              <a:t>dysfunction</a:t>
            </a:r>
            <a:r>
              <a:rPr lang="nl-NL" sz="1400" b="0" i="0" u="none" strike="noStrike" baseline="0" dirty="0"/>
              <a:t>. </a:t>
            </a:r>
          </a:p>
          <a:p>
            <a:pPr marL="285750" indent="-285750" algn="l">
              <a:buFont typeface="Arial" panose="020B0604020202020204" pitchFamily="34" charset="0"/>
              <a:buChar char="•"/>
            </a:pPr>
            <a:r>
              <a:rPr lang="nl-NL" sz="1400" b="0" i="0" u="none" strike="noStrike" baseline="0" dirty="0"/>
              <a:t>Accurate </a:t>
            </a:r>
            <a:r>
              <a:rPr lang="nl-NL" sz="1400" b="0" i="0" u="none" strike="noStrike" baseline="0" dirty="0" err="1"/>
              <a:t>and</a:t>
            </a:r>
            <a:r>
              <a:rPr lang="nl-NL" sz="1400" b="0" i="0" u="none" strike="noStrike" baseline="0" dirty="0"/>
              <a:t> </a:t>
            </a:r>
            <a:r>
              <a:rPr lang="nl-NL" sz="1400" b="0" i="0" u="none" strike="noStrike" baseline="0" dirty="0" err="1"/>
              <a:t>efficient</a:t>
            </a:r>
            <a:r>
              <a:rPr lang="nl-NL" sz="1400" b="0" i="0" u="none" strike="noStrike" baseline="0" dirty="0"/>
              <a:t> DNA methylation </a:t>
            </a:r>
            <a:r>
              <a:rPr lang="nl-NL" sz="1400" b="0" i="0" u="none" strike="noStrike" baseline="0" dirty="0" err="1"/>
              <a:t>detection</a:t>
            </a:r>
            <a:r>
              <a:rPr lang="nl-NL" sz="1400" b="0" i="0" u="none" strike="noStrike" baseline="0" dirty="0"/>
              <a:t> is </a:t>
            </a:r>
            <a:r>
              <a:rPr lang="en-US" sz="1400" b="0" i="0" u="none" strike="noStrike" baseline="0" dirty="0"/>
              <a:t>essential for diagnosis and treatment. </a:t>
            </a:r>
          </a:p>
          <a:p>
            <a:pPr marL="285750" indent="-285750" algn="l">
              <a:buFont typeface="Arial" panose="020B0604020202020204" pitchFamily="34" charset="0"/>
              <a:buChar char="•"/>
            </a:pPr>
            <a:r>
              <a:rPr lang="en-US" sz="1400" b="1" i="0" u="none" strike="noStrike" baseline="0" dirty="0"/>
              <a:t>Oxford Nanopore </a:t>
            </a:r>
            <a:r>
              <a:rPr lang="en-US" sz="1400" b="0" i="0" u="none" strike="noStrike" baseline="0" dirty="0"/>
              <a:t>offers a new way of detecting DNA methylation. </a:t>
            </a:r>
          </a:p>
          <a:p>
            <a:pPr algn="l"/>
            <a:endParaRPr lang="nl-NL" sz="1600" dirty="0"/>
          </a:p>
        </p:txBody>
      </p:sp>
      <p:grpSp>
        <p:nvGrpSpPr>
          <p:cNvPr id="10" name="Group 9">
            <a:extLst>
              <a:ext uri="{FF2B5EF4-FFF2-40B4-BE49-F238E27FC236}">
                <a16:creationId xmlns:a16="http://schemas.microsoft.com/office/drawing/2014/main" id="{4E4C757B-37F9-FC26-4D59-C2AD251C4BBD}"/>
              </a:ext>
            </a:extLst>
          </p:cNvPr>
          <p:cNvGrpSpPr/>
          <p:nvPr/>
        </p:nvGrpSpPr>
        <p:grpSpPr>
          <a:xfrm>
            <a:off x="1394460" y="77512"/>
            <a:ext cx="5976937" cy="502199"/>
            <a:chOff x="661988" y="87037"/>
            <a:chExt cx="5976937" cy="502199"/>
          </a:xfrm>
        </p:grpSpPr>
        <p:sp>
          <p:nvSpPr>
            <p:cNvPr id="8" name="TextBox 7">
              <a:extLst>
                <a:ext uri="{FF2B5EF4-FFF2-40B4-BE49-F238E27FC236}">
                  <a16:creationId xmlns:a16="http://schemas.microsoft.com/office/drawing/2014/main" id="{E0600830-9F01-C41D-3736-0456E08784FE}"/>
                </a:ext>
              </a:extLst>
            </p:cNvPr>
            <p:cNvSpPr txBox="1"/>
            <p:nvPr/>
          </p:nvSpPr>
          <p:spPr>
            <a:xfrm>
              <a:off x="661988" y="153471"/>
              <a:ext cx="4619624" cy="369332"/>
            </a:xfrm>
            <a:prstGeom prst="rect">
              <a:avLst/>
            </a:prstGeom>
            <a:noFill/>
          </p:spPr>
          <p:txBody>
            <a:bodyPr wrap="square">
              <a:spAutoFit/>
            </a:bodyPr>
            <a:lstStyle/>
            <a:p>
              <a:r>
                <a:rPr lang="en-US" sz="1800" b="1" dirty="0">
                  <a:latin typeface="Montserrat-Bold"/>
                </a:rPr>
                <a:t>DNA Methylation Detection by  </a:t>
              </a:r>
              <a:endParaRPr lang="nl-NL" dirty="0"/>
            </a:p>
          </p:txBody>
        </p:sp>
        <p:pic>
          <p:nvPicPr>
            <p:cNvPr id="9" name="Picture 8">
              <a:extLst>
                <a:ext uri="{FF2B5EF4-FFF2-40B4-BE49-F238E27FC236}">
                  <a16:creationId xmlns:a16="http://schemas.microsoft.com/office/drawing/2014/main" id="{D708B95D-D939-C1BB-752D-9E1F161E286D}"/>
                </a:ext>
              </a:extLst>
            </p:cNvPr>
            <p:cNvPicPr>
              <a:picLocks noChangeAspect="1"/>
            </p:cNvPicPr>
            <p:nvPr/>
          </p:nvPicPr>
          <p:blipFill>
            <a:blip r:embed="rId2"/>
            <a:stretch>
              <a:fillRect/>
            </a:stretch>
          </p:blipFill>
          <p:spPr>
            <a:xfrm>
              <a:off x="4502811" y="87037"/>
              <a:ext cx="2136114" cy="502199"/>
            </a:xfrm>
            <a:prstGeom prst="rect">
              <a:avLst/>
            </a:prstGeom>
          </p:spPr>
        </p:pic>
      </p:grpSp>
      <p:sp>
        <p:nvSpPr>
          <p:cNvPr id="12" name="TextBox 11">
            <a:extLst>
              <a:ext uri="{FF2B5EF4-FFF2-40B4-BE49-F238E27FC236}">
                <a16:creationId xmlns:a16="http://schemas.microsoft.com/office/drawing/2014/main" id="{F487C380-3714-0EA3-44C6-BC121283973E}"/>
              </a:ext>
            </a:extLst>
          </p:cNvPr>
          <p:cNvSpPr txBox="1"/>
          <p:nvPr/>
        </p:nvSpPr>
        <p:spPr>
          <a:xfrm>
            <a:off x="1281112" y="530751"/>
            <a:ext cx="6948487" cy="369332"/>
          </a:xfrm>
          <a:prstGeom prst="rect">
            <a:avLst/>
          </a:prstGeom>
          <a:noFill/>
        </p:spPr>
        <p:txBody>
          <a:bodyPr wrap="square">
            <a:spAutoFit/>
          </a:bodyPr>
          <a:lstStyle/>
          <a:p>
            <a:r>
              <a:rPr lang="en-US" dirty="0">
                <a:hlinkClick r:id="rId3"/>
              </a:rPr>
              <a:t>Basecalling your data and detecting methylation (nanoporetech.com)</a:t>
            </a:r>
            <a:endParaRPr lang="nl-NL" dirty="0"/>
          </a:p>
        </p:txBody>
      </p:sp>
    </p:spTree>
    <p:extLst>
      <p:ext uri="{BB962C8B-B14F-4D97-AF65-F5344CB8AC3E}">
        <p14:creationId xmlns:p14="http://schemas.microsoft.com/office/powerpoint/2010/main" val="3893700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2077DD4-34FD-845A-FE0B-D3014BF0918F}"/>
              </a:ext>
            </a:extLst>
          </p:cNvPr>
          <p:cNvGrpSpPr/>
          <p:nvPr/>
        </p:nvGrpSpPr>
        <p:grpSpPr>
          <a:xfrm>
            <a:off x="0" y="79060"/>
            <a:ext cx="9143999" cy="1283015"/>
            <a:chOff x="1" y="945835"/>
            <a:chExt cx="9143999" cy="1283015"/>
          </a:xfrm>
        </p:grpSpPr>
        <p:grpSp>
          <p:nvGrpSpPr>
            <p:cNvPr id="3" name="Group 2">
              <a:extLst>
                <a:ext uri="{FF2B5EF4-FFF2-40B4-BE49-F238E27FC236}">
                  <a16:creationId xmlns:a16="http://schemas.microsoft.com/office/drawing/2014/main" id="{7B879F7E-6CCF-1DAB-4927-FB89921033D8}"/>
                </a:ext>
              </a:extLst>
            </p:cNvPr>
            <p:cNvGrpSpPr/>
            <p:nvPr/>
          </p:nvGrpSpPr>
          <p:grpSpPr>
            <a:xfrm>
              <a:off x="2616517" y="945835"/>
              <a:ext cx="3910965" cy="502199"/>
              <a:chOff x="661988" y="96562"/>
              <a:chExt cx="3910965" cy="502199"/>
            </a:xfrm>
          </p:grpSpPr>
          <p:sp>
            <p:nvSpPr>
              <p:cNvPr id="4" name="TextBox 3">
                <a:extLst>
                  <a:ext uri="{FF2B5EF4-FFF2-40B4-BE49-F238E27FC236}">
                    <a16:creationId xmlns:a16="http://schemas.microsoft.com/office/drawing/2014/main" id="{2A4972C5-4DC6-28CE-B101-5A27FFE25E39}"/>
                  </a:ext>
                </a:extLst>
              </p:cNvPr>
              <p:cNvSpPr txBox="1"/>
              <p:nvPr/>
            </p:nvSpPr>
            <p:spPr>
              <a:xfrm>
                <a:off x="661988" y="153471"/>
                <a:ext cx="3910965" cy="369332"/>
              </a:xfrm>
              <a:prstGeom prst="rect">
                <a:avLst/>
              </a:prstGeom>
              <a:noFill/>
            </p:spPr>
            <p:txBody>
              <a:bodyPr wrap="square">
                <a:spAutoFit/>
              </a:bodyPr>
              <a:lstStyle/>
              <a:p>
                <a:r>
                  <a:rPr lang="en-US" sz="1800" b="1" dirty="0">
                    <a:solidFill>
                      <a:srgbClr val="5A666F"/>
                    </a:solidFill>
                    <a:latin typeface="Montserrat-Bold"/>
                  </a:rPr>
                  <a:t>DevEpi                                   Data</a:t>
                </a:r>
                <a:endParaRPr lang="nl-NL" dirty="0">
                  <a:solidFill>
                    <a:srgbClr val="5A666F"/>
                  </a:solidFill>
                </a:endParaRPr>
              </a:p>
            </p:txBody>
          </p:sp>
          <p:pic>
            <p:nvPicPr>
              <p:cNvPr id="5" name="Picture 4">
                <a:extLst>
                  <a:ext uri="{FF2B5EF4-FFF2-40B4-BE49-F238E27FC236}">
                    <a16:creationId xmlns:a16="http://schemas.microsoft.com/office/drawing/2014/main" id="{19FD0B6A-C76B-848B-8047-789BA4017430}"/>
                  </a:ext>
                </a:extLst>
              </p:cNvPr>
              <p:cNvPicPr>
                <a:picLocks noChangeAspect="1"/>
              </p:cNvPicPr>
              <p:nvPr/>
            </p:nvPicPr>
            <p:blipFill>
              <a:blip r:embed="rId2"/>
              <a:stretch>
                <a:fillRect/>
              </a:stretch>
            </p:blipFill>
            <p:spPr>
              <a:xfrm>
                <a:off x="1664361" y="96562"/>
                <a:ext cx="2136114" cy="502199"/>
              </a:xfrm>
              <a:prstGeom prst="rect">
                <a:avLst/>
              </a:prstGeom>
            </p:spPr>
          </p:pic>
        </p:grpSp>
        <p:sp>
          <p:nvSpPr>
            <p:cNvPr id="12" name="Callout: Bent Line with Accent Bar 11">
              <a:extLst>
                <a:ext uri="{FF2B5EF4-FFF2-40B4-BE49-F238E27FC236}">
                  <a16:creationId xmlns:a16="http://schemas.microsoft.com/office/drawing/2014/main" id="{92611611-9FD5-D87F-0CBE-83062AA26212}"/>
                </a:ext>
              </a:extLst>
            </p:cNvPr>
            <p:cNvSpPr/>
            <p:nvPr/>
          </p:nvSpPr>
          <p:spPr>
            <a:xfrm>
              <a:off x="5755004" y="1538819"/>
              <a:ext cx="3388996" cy="684737"/>
            </a:xfrm>
            <a:prstGeom prst="accentCallout2">
              <a:avLst>
                <a:gd name="adj1" fmla="val 27881"/>
                <a:gd name="adj2" fmla="val 430"/>
                <a:gd name="adj3" fmla="val 18750"/>
                <a:gd name="adj4" fmla="val -16667"/>
                <a:gd name="adj5" fmla="val -17008"/>
                <a:gd name="adj6" fmla="val -375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600" b="1" dirty="0">
                  <a:solidFill>
                    <a:schemeClr val="tx2"/>
                  </a:solidFill>
                </a:rPr>
                <a:t>PromethION_WGS</a:t>
              </a:r>
            </a:p>
            <a:p>
              <a:pPr marL="342900" indent="-257175">
                <a:buFont typeface="+mj-lt"/>
                <a:buAutoNum type="arabicPeriod"/>
              </a:pPr>
              <a:r>
                <a:rPr lang="pt-BR" sz="1600" dirty="0">
                  <a:solidFill>
                    <a:schemeClr val="tx2"/>
                  </a:solidFill>
                </a:rPr>
                <a:t>e4_WGS_E14.5_Cerebrum_WT</a:t>
              </a:r>
            </a:p>
            <a:p>
              <a:pPr marL="342900" indent="-257175">
                <a:buFont typeface="+mj-lt"/>
                <a:buAutoNum type="arabicPeriod"/>
              </a:pPr>
              <a:r>
                <a:rPr lang="pt-BR" sz="1600" dirty="0">
                  <a:solidFill>
                    <a:schemeClr val="tx2"/>
                  </a:solidFill>
                </a:rPr>
                <a:t>e7_WGS_E14.5_Cerebrum_Hom</a:t>
              </a:r>
            </a:p>
          </p:txBody>
        </p:sp>
        <p:sp>
          <p:nvSpPr>
            <p:cNvPr id="13" name="Callout: Bent Line with Accent Bar 12">
              <a:extLst>
                <a:ext uri="{FF2B5EF4-FFF2-40B4-BE49-F238E27FC236}">
                  <a16:creationId xmlns:a16="http://schemas.microsoft.com/office/drawing/2014/main" id="{B293DE45-89AC-2C55-8908-B3FAFEA2DB6E}"/>
                </a:ext>
              </a:extLst>
            </p:cNvPr>
            <p:cNvSpPr/>
            <p:nvPr/>
          </p:nvSpPr>
          <p:spPr>
            <a:xfrm flipH="1">
              <a:off x="1" y="1544113"/>
              <a:ext cx="3388996" cy="684737"/>
            </a:xfrm>
            <a:prstGeom prst="accentCallout2">
              <a:avLst>
                <a:gd name="adj1" fmla="val 25598"/>
                <a:gd name="adj2" fmla="val -31"/>
                <a:gd name="adj3" fmla="val 18750"/>
                <a:gd name="adj4" fmla="val -16667"/>
                <a:gd name="adj5" fmla="val -17008"/>
                <a:gd name="adj6" fmla="val -375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2"/>
                  </a:solidFill>
                </a:rPr>
                <a:t>MiniION</a:t>
              </a:r>
              <a:r>
                <a:rPr lang="nl-NL" sz="1600" b="1" dirty="0">
                  <a:solidFill>
                    <a:schemeClr val="tx2"/>
                  </a:solidFill>
                </a:rPr>
                <a:t>_ Adaptive sampling</a:t>
              </a:r>
            </a:p>
            <a:p>
              <a:pPr marL="342900" indent="-342900" algn="ctr">
                <a:buFont typeface="+mj-lt"/>
                <a:buAutoNum type="arabicPeriod"/>
              </a:pPr>
              <a:r>
                <a:rPr lang="nl-NL" sz="1600" dirty="0">
                  <a:solidFill>
                    <a:schemeClr val="tx2"/>
                  </a:solidFill>
                </a:rPr>
                <a:t>c103</a:t>
              </a:r>
            </a:p>
            <a:p>
              <a:pPr marL="342900" indent="-342900" algn="ctr">
                <a:buFont typeface="+mj-lt"/>
                <a:buAutoNum type="arabicPeriod"/>
              </a:pPr>
              <a:r>
                <a:rPr lang="nl-NL" sz="1600" dirty="0">
                  <a:solidFill>
                    <a:schemeClr val="tx2"/>
                  </a:solidFill>
                </a:rPr>
                <a:t>c104</a:t>
              </a:r>
            </a:p>
          </p:txBody>
        </p:sp>
      </p:grpSp>
      <p:grpSp>
        <p:nvGrpSpPr>
          <p:cNvPr id="25" name="Group 24">
            <a:extLst>
              <a:ext uri="{FF2B5EF4-FFF2-40B4-BE49-F238E27FC236}">
                <a16:creationId xmlns:a16="http://schemas.microsoft.com/office/drawing/2014/main" id="{FEC5873C-4355-0806-F226-3CD77D5EEFB6}"/>
              </a:ext>
            </a:extLst>
          </p:cNvPr>
          <p:cNvGrpSpPr/>
          <p:nvPr/>
        </p:nvGrpSpPr>
        <p:grpSpPr>
          <a:xfrm>
            <a:off x="133351" y="2019152"/>
            <a:ext cx="8801100" cy="4173192"/>
            <a:chOff x="0" y="2019152"/>
            <a:chExt cx="9143999" cy="4173192"/>
          </a:xfrm>
        </p:grpSpPr>
        <p:pic>
          <p:nvPicPr>
            <p:cNvPr id="15" name="Picture 14">
              <a:extLst>
                <a:ext uri="{FF2B5EF4-FFF2-40B4-BE49-F238E27FC236}">
                  <a16:creationId xmlns:a16="http://schemas.microsoft.com/office/drawing/2014/main" id="{7C55400D-A3DE-858C-5F01-CB701855EDE4}"/>
                </a:ext>
              </a:extLst>
            </p:cNvPr>
            <p:cNvPicPr>
              <a:picLocks noChangeAspect="1"/>
            </p:cNvPicPr>
            <p:nvPr/>
          </p:nvPicPr>
          <p:blipFill>
            <a:blip r:embed="rId3"/>
            <a:stretch>
              <a:fillRect/>
            </a:stretch>
          </p:blipFill>
          <p:spPr>
            <a:xfrm>
              <a:off x="4511374" y="2019152"/>
              <a:ext cx="4632625" cy="4173192"/>
            </a:xfrm>
            <a:prstGeom prst="rect">
              <a:avLst/>
            </a:prstGeom>
            <a:ln>
              <a:noFill/>
            </a:ln>
          </p:spPr>
        </p:pic>
        <p:sp>
          <p:nvSpPr>
            <p:cNvPr id="18" name="TextBox 17">
              <a:extLst>
                <a:ext uri="{FF2B5EF4-FFF2-40B4-BE49-F238E27FC236}">
                  <a16:creationId xmlns:a16="http://schemas.microsoft.com/office/drawing/2014/main" id="{2DF29753-0EA9-A3AE-1773-7B666C91CCEA}"/>
                </a:ext>
              </a:extLst>
            </p:cNvPr>
            <p:cNvSpPr txBox="1"/>
            <p:nvPr/>
          </p:nvSpPr>
          <p:spPr>
            <a:xfrm>
              <a:off x="114946" y="2019152"/>
              <a:ext cx="4074156" cy="338554"/>
            </a:xfrm>
            <a:prstGeom prst="rect">
              <a:avLst/>
            </a:prstGeom>
            <a:noFill/>
            <a:ln>
              <a:noFill/>
            </a:ln>
          </p:spPr>
          <p:txBody>
            <a:bodyPr wrap="square">
              <a:spAutoFit/>
            </a:bodyPr>
            <a:lstStyle/>
            <a:p>
              <a:r>
                <a:rPr lang="en-US" sz="1600" b="1" dirty="0"/>
                <a:t>What is Nanopore adaptive sampling?</a:t>
              </a:r>
              <a:endParaRPr lang="nl-NL" sz="1600" b="1" dirty="0"/>
            </a:p>
          </p:txBody>
        </p:sp>
        <p:sp>
          <p:nvSpPr>
            <p:cNvPr id="20" name="TextBox 19">
              <a:extLst>
                <a:ext uri="{FF2B5EF4-FFF2-40B4-BE49-F238E27FC236}">
                  <a16:creationId xmlns:a16="http://schemas.microsoft.com/office/drawing/2014/main" id="{D9397837-10A0-03FB-628C-E2FB023E85B7}"/>
                </a:ext>
              </a:extLst>
            </p:cNvPr>
            <p:cNvSpPr txBox="1"/>
            <p:nvPr/>
          </p:nvSpPr>
          <p:spPr>
            <a:xfrm>
              <a:off x="0" y="2388484"/>
              <a:ext cx="4428806" cy="1569660"/>
            </a:xfrm>
            <a:prstGeom prst="rect">
              <a:avLst/>
            </a:prstGeom>
            <a:noFill/>
            <a:ln>
              <a:noFill/>
            </a:ln>
          </p:spPr>
          <p:txBody>
            <a:bodyPr wrap="square">
              <a:spAutoFit/>
            </a:bodyPr>
            <a:lstStyle/>
            <a:p>
              <a:pPr marL="285750" indent="-285750">
                <a:buFont typeface="Arial" panose="020B0604020202020204" pitchFamily="34" charset="0"/>
                <a:buChar char="•"/>
              </a:pPr>
              <a:r>
                <a:rPr lang="en-US" sz="1600" dirty="0"/>
                <a:t>Accept/reject molecules based on small initial part of sequence (~500 bp)</a:t>
              </a:r>
            </a:p>
            <a:p>
              <a:pPr marL="285750" indent="-285750">
                <a:buFont typeface="Arial" panose="020B0604020202020204" pitchFamily="34" charset="0"/>
                <a:buChar char="•"/>
              </a:pPr>
              <a:r>
                <a:rPr lang="en-US" sz="1600" dirty="0"/>
                <a:t>Enrich/deplete specific regions of interest.</a:t>
              </a:r>
            </a:p>
            <a:p>
              <a:pPr marL="285750" indent="-285750">
                <a:buFont typeface="Arial" panose="020B0604020202020204" pitchFamily="34" charset="0"/>
                <a:buChar char="•"/>
              </a:pPr>
              <a:r>
                <a:rPr lang="en-US" sz="1600" dirty="0"/>
                <a:t>Increase on-target data, reduce time-to answer.</a:t>
              </a:r>
            </a:p>
            <a:p>
              <a:pPr marL="285750" indent="-285750">
                <a:buFont typeface="Arial" panose="020B0604020202020204" pitchFamily="34" charset="0"/>
                <a:buChar char="•"/>
              </a:pPr>
              <a:r>
                <a:rPr lang="en-US" sz="1600" dirty="0"/>
                <a:t>Real time target selection: easy library preparation. </a:t>
              </a:r>
            </a:p>
          </p:txBody>
        </p:sp>
        <p:sp>
          <p:nvSpPr>
            <p:cNvPr id="22" name="TextBox 21">
              <a:extLst>
                <a:ext uri="{FF2B5EF4-FFF2-40B4-BE49-F238E27FC236}">
                  <a16:creationId xmlns:a16="http://schemas.microsoft.com/office/drawing/2014/main" id="{95A46F9E-251F-A426-2206-02DF96612F33}"/>
                </a:ext>
              </a:extLst>
            </p:cNvPr>
            <p:cNvSpPr txBox="1"/>
            <p:nvPr/>
          </p:nvSpPr>
          <p:spPr>
            <a:xfrm>
              <a:off x="77007" y="4507357"/>
              <a:ext cx="4275918" cy="338554"/>
            </a:xfrm>
            <a:prstGeom prst="rect">
              <a:avLst/>
            </a:prstGeom>
            <a:noFill/>
            <a:ln>
              <a:noFill/>
            </a:ln>
          </p:spPr>
          <p:txBody>
            <a:bodyPr wrap="square">
              <a:spAutoFit/>
            </a:bodyPr>
            <a:lstStyle/>
            <a:p>
              <a:r>
                <a:rPr lang="en-US" sz="1600" b="1" dirty="0"/>
                <a:t>What Nanopore adaptive sampling offers? </a:t>
              </a:r>
              <a:endParaRPr lang="nl-NL" sz="1600" b="1" dirty="0"/>
            </a:p>
          </p:txBody>
        </p:sp>
        <p:sp>
          <p:nvSpPr>
            <p:cNvPr id="24" name="TextBox 23">
              <a:extLst>
                <a:ext uri="{FF2B5EF4-FFF2-40B4-BE49-F238E27FC236}">
                  <a16:creationId xmlns:a16="http://schemas.microsoft.com/office/drawing/2014/main" id="{FAD98E2E-CC18-7527-3CE5-DE5B510215EB}"/>
                </a:ext>
              </a:extLst>
            </p:cNvPr>
            <p:cNvSpPr txBox="1"/>
            <p:nvPr/>
          </p:nvSpPr>
          <p:spPr>
            <a:xfrm>
              <a:off x="0" y="4898828"/>
              <a:ext cx="4106533" cy="584775"/>
            </a:xfrm>
            <a:prstGeom prst="rect">
              <a:avLst/>
            </a:prstGeom>
            <a:noFill/>
            <a:ln>
              <a:noFill/>
            </a:ln>
          </p:spPr>
          <p:txBody>
            <a:bodyPr wrap="square">
              <a:spAutoFit/>
            </a:bodyPr>
            <a:lstStyle/>
            <a:p>
              <a:pPr marL="285750" indent="-285750">
                <a:buFont typeface="Arial" panose="020B0604020202020204" pitchFamily="34" charset="0"/>
                <a:buChar char="•"/>
              </a:pPr>
              <a:r>
                <a:rPr lang="en-US" sz="1600" dirty="0"/>
                <a:t>Nanopore adaptive sampling is a simple, reliable, efficient and cost-saving approach.</a:t>
              </a:r>
              <a:endParaRPr lang="nl-NL" sz="1600" dirty="0"/>
            </a:p>
          </p:txBody>
        </p:sp>
      </p:grpSp>
      <p:cxnSp>
        <p:nvCxnSpPr>
          <p:cNvPr id="27" name="Straight Connector 26">
            <a:extLst>
              <a:ext uri="{FF2B5EF4-FFF2-40B4-BE49-F238E27FC236}">
                <a16:creationId xmlns:a16="http://schemas.microsoft.com/office/drawing/2014/main" id="{EE51807F-9E37-FE54-1332-275870F62439}"/>
              </a:ext>
            </a:extLst>
          </p:cNvPr>
          <p:cNvCxnSpPr/>
          <p:nvPr/>
        </p:nvCxnSpPr>
        <p:spPr>
          <a:xfrm>
            <a:off x="457200" y="1800225"/>
            <a:ext cx="83439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46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62FEF37-3BA2-6CE2-14A4-DBD4E45E4BF0}"/>
              </a:ext>
            </a:extLst>
          </p:cNvPr>
          <p:cNvGrpSpPr/>
          <p:nvPr/>
        </p:nvGrpSpPr>
        <p:grpSpPr>
          <a:xfrm>
            <a:off x="161925" y="98351"/>
            <a:ext cx="3429000" cy="1091843"/>
            <a:chOff x="161925" y="98351"/>
            <a:chExt cx="3429000" cy="1091843"/>
          </a:xfrm>
        </p:grpSpPr>
        <p:pic>
          <p:nvPicPr>
            <p:cNvPr id="3074" name="Picture 2">
              <a:extLst>
                <a:ext uri="{FF2B5EF4-FFF2-40B4-BE49-F238E27FC236}">
                  <a16:creationId xmlns:a16="http://schemas.microsoft.com/office/drawing/2014/main" id="{7324BA8B-50F4-03EB-D652-81ECAA4ADE7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61925" y="98351"/>
              <a:ext cx="1038225" cy="10918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4FA1B2-D72C-FC7F-16BA-4DA14A194935}"/>
                </a:ext>
              </a:extLst>
            </p:cNvPr>
            <p:cNvSpPr txBox="1"/>
            <p:nvPr/>
          </p:nvSpPr>
          <p:spPr>
            <a:xfrm>
              <a:off x="1143000" y="396407"/>
              <a:ext cx="2390775" cy="738664"/>
            </a:xfrm>
            <a:prstGeom prst="rect">
              <a:avLst/>
            </a:prstGeom>
            <a:noFill/>
          </p:spPr>
          <p:txBody>
            <a:bodyPr wrap="square">
              <a:spAutoFit/>
            </a:bodyPr>
            <a:lstStyle/>
            <a:p>
              <a:r>
                <a:rPr lang="en-US" sz="1400" i="0" dirty="0">
                  <a:solidFill>
                    <a:srgbClr val="9700FF"/>
                  </a:solidFill>
                  <a:effectLst/>
                  <a:latin typeface="Bahnschrift SemiBold" panose="020B0502040204020203" pitchFamily="34" charset="0"/>
                  <a:cs typeface="Arial" panose="020B0604020202020204" pitchFamily="34" charset="0"/>
                </a:rPr>
                <a:t>to manipulate and visualize nanopore data stored in bam format </a:t>
              </a:r>
              <a:endParaRPr lang="nl-NL" sz="1400" dirty="0">
                <a:solidFill>
                  <a:srgbClr val="9700FF"/>
                </a:solidFill>
                <a:latin typeface="Bahnschrift SemiBold" panose="020B0502040204020203" pitchFamily="34" charset="0"/>
                <a:cs typeface="Arial" panose="020B0604020202020204" pitchFamily="34" charset="0"/>
              </a:endParaRPr>
            </a:p>
          </p:txBody>
        </p:sp>
        <p:pic>
          <p:nvPicPr>
            <p:cNvPr id="4" name="Picture 2">
              <a:extLst>
                <a:ext uri="{FF2B5EF4-FFF2-40B4-BE49-F238E27FC236}">
                  <a16:creationId xmlns:a16="http://schemas.microsoft.com/office/drawing/2014/main" id="{C5394644-A02A-E5F6-F2AE-0C9C97C3CD4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00150" y="98351"/>
              <a:ext cx="2390775" cy="387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87" name="Group 3086">
            <a:extLst>
              <a:ext uri="{FF2B5EF4-FFF2-40B4-BE49-F238E27FC236}">
                <a16:creationId xmlns:a16="http://schemas.microsoft.com/office/drawing/2014/main" id="{C08693F9-3D65-21E6-6153-C2DA8BB880D4}"/>
              </a:ext>
            </a:extLst>
          </p:cNvPr>
          <p:cNvGrpSpPr/>
          <p:nvPr/>
        </p:nvGrpSpPr>
        <p:grpSpPr>
          <a:xfrm>
            <a:off x="162374" y="1666643"/>
            <a:ext cx="8762445" cy="2905156"/>
            <a:chOff x="0" y="2059750"/>
            <a:chExt cx="8762445" cy="2905156"/>
          </a:xfrm>
        </p:grpSpPr>
        <p:sp>
          <p:nvSpPr>
            <p:cNvPr id="21" name="TextBox 20">
              <a:extLst>
                <a:ext uri="{FF2B5EF4-FFF2-40B4-BE49-F238E27FC236}">
                  <a16:creationId xmlns:a16="http://schemas.microsoft.com/office/drawing/2014/main" id="{3D7C9B3A-263C-DA9D-0964-8B71383D13A1}"/>
                </a:ext>
              </a:extLst>
            </p:cNvPr>
            <p:cNvSpPr txBox="1"/>
            <p:nvPr/>
          </p:nvSpPr>
          <p:spPr>
            <a:xfrm>
              <a:off x="238125" y="2059750"/>
              <a:ext cx="738928" cy="4465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1400" kern="1200" dirty="0"/>
                <a:t>.bam</a:t>
              </a:r>
              <a:endParaRPr lang="nl-NL" sz="1400" kern="1200" dirty="0"/>
            </a:p>
          </p:txBody>
        </p:sp>
        <p:sp>
          <p:nvSpPr>
            <p:cNvPr id="9" name="Left Brace 8">
              <a:extLst>
                <a:ext uri="{FF2B5EF4-FFF2-40B4-BE49-F238E27FC236}">
                  <a16:creationId xmlns:a16="http://schemas.microsoft.com/office/drawing/2014/main" id="{520F5822-F7FA-32F7-B4A8-9497ECF8625B}"/>
                </a:ext>
              </a:extLst>
            </p:cNvPr>
            <p:cNvSpPr/>
            <p:nvPr/>
          </p:nvSpPr>
          <p:spPr>
            <a:xfrm>
              <a:off x="895368" y="2059750"/>
              <a:ext cx="159130" cy="473255"/>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0" name="Group 9">
              <a:extLst>
                <a:ext uri="{FF2B5EF4-FFF2-40B4-BE49-F238E27FC236}">
                  <a16:creationId xmlns:a16="http://schemas.microsoft.com/office/drawing/2014/main" id="{820A5259-FBD5-C1AD-2084-F5E18AE85C71}"/>
                </a:ext>
              </a:extLst>
            </p:cNvPr>
            <p:cNvGrpSpPr/>
            <p:nvPr/>
          </p:nvGrpSpPr>
          <p:grpSpPr>
            <a:xfrm>
              <a:off x="1079628" y="2059757"/>
              <a:ext cx="3599746" cy="461299"/>
              <a:chOff x="2478608" y="76192"/>
              <a:chExt cx="5616448" cy="461299"/>
            </a:xfrm>
          </p:grpSpPr>
          <p:sp>
            <p:nvSpPr>
              <p:cNvPr id="18" name="Rectangle 17">
                <a:extLst>
                  <a:ext uri="{FF2B5EF4-FFF2-40B4-BE49-F238E27FC236}">
                    <a16:creationId xmlns:a16="http://schemas.microsoft.com/office/drawing/2014/main" id="{1736109C-E3F2-CB29-6942-FBE150C33FFE}"/>
                  </a:ext>
                </a:extLst>
              </p:cNvPr>
              <p:cNvSpPr/>
              <p:nvPr/>
            </p:nvSpPr>
            <p:spPr>
              <a:xfrm>
                <a:off x="2478608" y="76192"/>
                <a:ext cx="5616448" cy="46129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80C87290-6929-D325-BBF6-55DAA7AA1E4F}"/>
                  </a:ext>
                </a:extLst>
              </p:cNvPr>
              <p:cNvSpPr txBox="1"/>
              <p:nvPr/>
            </p:nvSpPr>
            <p:spPr>
              <a:xfrm>
                <a:off x="2478608" y="76192"/>
                <a:ext cx="5616448" cy="4612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GB" sz="1400" kern="1200" dirty="0"/>
                  <a:t>nanopore sequencing file for each sample</a:t>
                </a:r>
                <a:endParaRPr lang="nl-NL" sz="1400" kern="1200" dirty="0"/>
              </a:p>
            </p:txBody>
          </p:sp>
        </p:grpSp>
        <p:grpSp>
          <p:nvGrpSpPr>
            <p:cNvPr id="13" name="Group 12">
              <a:extLst>
                <a:ext uri="{FF2B5EF4-FFF2-40B4-BE49-F238E27FC236}">
                  <a16:creationId xmlns:a16="http://schemas.microsoft.com/office/drawing/2014/main" id="{68C7BA4B-E247-A521-D850-4A9621F0D355}"/>
                </a:ext>
              </a:extLst>
            </p:cNvPr>
            <p:cNvGrpSpPr/>
            <p:nvPr/>
          </p:nvGrpSpPr>
          <p:grpSpPr>
            <a:xfrm>
              <a:off x="1077028" y="2796015"/>
              <a:ext cx="3599747" cy="517348"/>
              <a:chOff x="2476008" y="812450"/>
              <a:chExt cx="5468343" cy="517348"/>
            </a:xfrm>
          </p:grpSpPr>
          <p:sp>
            <p:nvSpPr>
              <p:cNvPr id="14" name="Rectangle 13">
                <a:extLst>
                  <a:ext uri="{FF2B5EF4-FFF2-40B4-BE49-F238E27FC236}">
                    <a16:creationId xmlns:a16="http://schemas.microsoft.com/office/drawing/2014/main" id="{25EAE5AC-2FB1-A38E-872C-F5781D2822C2}"/>
                  </a:ext>
                </a:extLst>
              </p:cNvPr>
              <p:cNvSpPr/>
              <p:nvPr/>
            </p:nvSpPr>
            <p:spPr>
              <a:xfrm>
                <a:off x="2476008" y="812450"/>
                <a:ext cx="5468343" cy="51734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7EB5CFD2-5CBE-E50D-5DD0-A9DE8E6FE92D}"/>
                  </a:ext>
                </a:extLst>
              </p:cNvPr>
              <p:cNvSpPr txBox="1"/>
              <p:nvPr/>
            </p:nvSpPr>
            <p:spPr>
              <a:xfrm>
                <a:off x="2476008" y="812450"/>
                <a:ext cx="5468343" cy="517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1400" kern="1200" dirty="0"/>
                  <a:t>gencode annotation file for mm10 genome  </a:t>
                </a:r>
                <a:endParaRPr lang="nl-NL" sz="1400" kern="1200" dirty="0"/>
              </a:p>
            </p:txBody>
          </p:sp>
        </p:grpSp>
        <p:sp>
          <p:nvSpPr>
            <p:cNvPr id="22" name="TextBox 21">
              <a:extLst>
                <a:ext uri="{FF2B5EF4-FFF2-40B4-BE49-F238E27FC236}">
                  <a16:creationId xmlns:a16="http://schemas.microsoft.com/office/drawing/2014/main" id="{8DAA0299-84F2-B9A0-1A83-A488E2E655D1}"/>
                </a:ext>
              </a:extLst>
            </p:cNvPr>
            <p:cNvSpPr txBox="1"/>
            <p:nvPr/>
          </p:nvSpPr>
          <p:spPr>
            <a:xfrm>
              <a:off x="128542" y="2806551"/>
              <a:ext cx="860688" cy="46041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1400" kern="1200" dirty="0"/>
                <a:t>.gtf.gz</a:t>
              </a:r>
              <a:endParaRPr lang="nl-NL" sz="1400" kern="1200" dirty="0"/>
            </a:p>
          </p:txBody>
        </p:sp>
        <p:sp>
          <p:nvSpPr>
            <p:cNvPr id="23" name="Left Brace 22">
              <a:extLst>
                <a:ext uri="{FF2B5EF4-FFF2-40B4-BE49-F238E27FC236}">
                  <a16:creationId xmlns:a16="http://schemas.microsoft.com/office/drawing/2014/main" id="{02CB41B7-B647-304B-E01C-29E55F33CD0F}"/>
                </a:ext>
              </a:extLst>
            </p:cNvPr>
            <p:cNvSpPr/>
            <p:nvPr/>
          </p:nvSpPr>
          <p:spPr>
            <a:xfrm>
              <a:off x="895368" y="2821514"/>
              <a:ext cx="159130" cy="473255"/>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4" name="Group 23">
              <a:extLst>
                <a:ext uri="{FF2B5EF4-FFF2-40B4-BE49-F238E27FC236}">
                  <a16:creationId xmlns:a16="http://schemas.microsoft.com/office/drawing/2014/main" id="{BB4C8996-BA64-1C7B-8488-5C4FCD8AF79D}"/>
                </a:ext>
              </a:extLst>
            </p:cNvPr>
            <p:cNvGrpSpPr/>
            <p:nvPr/>
          </p:nvGrpSpPr>
          <p:grpSpPr>
            <a:xfrm>
              <a:off x="1090612" y="3588322"/>
              <a:ext cx="3621653" cy="527808"/>
              <a:chOff x="2476008" y="812450"/>
              <a:chExt cx="5501620" cy="527808"/>
            </a:xfrm>
          </p:grpSpPr>
          <p:sp>
            <p:nvSpPr>
              <p:cNvPr id="25" name="Rectangle 24">
                <a:extLst>
                  <a:ext uri="{FF2B5EF4-FFF2-40B4-BE49-F238E27FC236}">
                    <a16:creationId xmlns:a16="http://schemas.microsoft.com/office/drawing/2014/main" id="{F4B6857D-5DA4-A3DD-4F06-43774AB87645}"/>
                  </a:ext>
                </a:extLst>
              </p:cNvPr>
              <p:cNvSpPr/>
              <p:nvPr/>
            </p:nvSpPr>
            <p:spPr>
              <a:xfrm>
                <a:off x="2476008" y="812450"/>
                <a:ext cx="5468343" cy="51734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4841E11C-2263-CDEB-8A81-A217E909E749}"/>
                  </a:ext>
                </a:extLst>
              </p:cNvPr>
              <p:cNvSpPr txBox="1"/>
              <p:nvPr/>
            </p:nvSpPr>
            <p:spPr>
              <a:xfrm>
                <a:off x="2509285" y="822910"/>
                <a:ext cx="5468343" cy="517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defTabSz="889000">
                  <a:lnSpc>
                    <a:spcPct val="90000"/>
                  </a:lnSpc>
                  <a:spcBef>
                    <a:spcPct val="0"/>
                  </a:spcBef>
                  <a:spcAft>
                    <a:spcPct val="15000"/>
                  </a:spcAft>
                  <a:buChar char="•"/>
                </a:pPr>
                <a:r>
                  <a:rPr lang="en-US" sz="1400" dirty="0"/>
                  <a:t>ChIP-seq file for </a:t>
                </a:r>
                <a:r>
                  <a:rPr lang="nl-NL" sz="1400" dirty="0"/>
                  <a:t>H3K4me3</a:t>
                </a:r>
                <a:r>
                  <a:rPr lang="en-US" sz="1400" dirty="0"/>
                  <a:t>  </a:t>
                </a:r>
                <a:endParaRPr lang="nl-NL" sz="1400" dirty="0"/>
              </a:p>
            </p:txBody>
          </p:sp>
        </p:grpSp>
        <p:sp>
          <p:nvSpPr>
            <p:cNvPr id="27" name="TextBox 26">
              <a:extLst>
                <a:ext uri="{FF2B5EF4-FFF2-40B4-BE49-F238E27FC236}">
                  <a16:creationId xmlns:a16="http://schemas.microsoft.com/office/drawing/2014/main" id="{A0CAAAD7-C71E-0CC9-6005-17F2C763AE4B}"/>
                </a:ext>
              </a:extLst>
            </p:cNvPr>
            <p:cNvSpPr txBox="1"/>
            <p:nvPr/>
          </p:nvSpPr>
          <p:spPr>
            <a:xfrm>
              <a:off x="128542" y="3588398"/>
              <a:ext cx="860688" cy="46041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1400" kern="1200" dirty="0"/>
                <a:t>.bigwig</a:t>
              </a:r>
              <a:endParaRPr lang="nl-NL" sz="1400" kern="1200" dirty="0"/>
            </a:p>
          </p:txBody>
        </p:sp>
        <p:sp>
          <p:nvSpPr>
            <p:cNvPr id="28" name="Left Brace 27">
              <a:extLst>
                <a:ext uri="{FF2B5EF4-FFF2-40B4-BE49-F238E27FC236}">
                  <a16:creationId xmlns:a16="http://schemas.microsoft.com/office/drawing/2014/main" id="{1C8A9F0D-F4F3-3524-690C-ED92818E86E4}"/>
                </a:ext>
              </a:extLst>
            </p:cNvPr>
            <p:cNvSpPr/>
            <p:nvPr/>
          </p:nvSpPr>
          <p:spPr>
            <a:xfrm>
              <a:off x="895368" y="3603361"/>
              <a:ext cx="159130" cy="473255"/>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9" name="Group 28">
              <a:extLst>
                <a:ext uri="{FF2B5EF4-FFF2-40B4-BE49-F238E27FC236}">
                  <a16:creationId xmlns:a16="http://schemas.microsoft.com/office/drawing/2014/main" id="{2AF40286-9C04-3168-1AFB-7EF4E9567556}"/>
                </a:ext>
              </a:extLst>
            </p:cNvPr>
            <p:cNvGrpSpPr/>
            <p:nvPr/>
          </p:nvGrpSpPr>
          <p:grpSpPr>
            <a:xfrm>
              <a:off x="1077028" y="4447558"/>
              <a:ext cx="3599747" cy="517348"/>
              <a:chOff x="2476008" y="812450"/>
              <a:chExt cx="5468343" cy="517348"/>
            </a:xfrm>
          </p:grpSpPr>
          <p:sp>
            <p:nvSpPr>
              <p:cNvPr id="30" name="Rectangle 29">
                <a:extLst>
                  <a:ext uri="{FF2B5EF4-FFF2-40B4-BE49-F238E27FC236}">
                    <a16:creationId xmlns:a16="http://schemas.microsoft.com/office/drawing/2014/main" id="{17C0CF7C-DC4F-3EDB-86A1-AE286600C950}"/>
                  </a:ext>
                </a:extLst>
              </p:cNvPr>
              <p:cNvSpPr/>
              <p:nvPr/>
            </p:nvSpPr>
            <p:spPr>
              <a:xfrm>
                <a:off x="2476008" y="812450"/>
                <a:ext cx="5468343" cy="51734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800A29B7-E937-82F1-B4C9-0F526CF5FC57}"/>
                  </a:ext>
                </a:extLst>
              </p:cNvPr>
              <p:cNvSpPr txBox="1"/>
              <p:nvPr/>
            </p:nvSpPr>
            <p:spPr>
              <a:xfrm>
                <a:off x="2476008" y="812450"/>
                <a:ext cx="5468343" cy="517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1400" dirty="0"/>
                  <a:t>r</a:t>
                </a:r>
                <a:r>
                  <a:rPr lang="en-US" sz="1400" kern="1200" dirty="0"/>
                  <a:t>egion of interest; </a:t>
                </a:r>
                <a:r>
                  <a:rPr lang="en-US" sz="1200" kern="1200" dirty="0"/>
                  <a:t>chr18:36778332-37297840</a:t>
                </a:r>
                <a:endParaRPr lang="nl-NL" sz="1400" kern="1200" dirty="0"/>
              </a:p>
            </p:txBody>
          </p:sp>
        </p:grpSp>
        <p:sp>
          <p:nvSpPr>
            <p:cNvPr id="3072" name="TextBox 3071">
              <a:extLst>
                <a:ext uri="{FF2B5EF4-FFF2-40B4-BE49-F238E27FC236}">
                  <a16:creationId xmlns:a16="http://schemas.microsoft.com/office/drawing/2014/main" id="{C6D126DD-C36D-06FC-737B-C317FEA3DE1F}"/>
                </a:ext>
              </a:extLst>
            </p:cNvPr>
            <p:cNvSpPr txBox="1"/>
            <p:nvPr/>
          </p:nvSpPr>
          <p:spPr>
            <a:xfrm>
              <a:off x="0" y="4458094"/>
              <a:ext cx="956951" cy="46041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1400" kern="1200" dirty="0"/>
                <a:t>.txt/.bed</a:t>
              </a:r>
              <a:endParaRPr lang="nl-NL" sz="1400" kern="1200" dirty="0"/>
            </a:p>
          </p:txBody>
        </p:sp>
        <p:sp>
          <p:nvSpPr>
            <p:cNvPr id="3073" name="Left Brace 3072">
              <a:extLst>
                <a:ext uri="{FF2B5EF4-FFF2-40B4-BE49-F238E27FC236}">
                  <a16:creationId xmlns:a16="http://schemas.microsoft.com/office/drawing/2014/main" id="{B10AD601-791D-6703-1F48-E343611A5088}"/>
                </a:ext>
              </a:extLst>
            </p:cNvPr>
            <p:cNvSpPr/>
            <p:nvPr/>
          </p:nvSpPr>
          <p:spPr>
            <a:xfrm>
              <a:off x="895368" y="4473057"/>
              <a:ext cx="159130" cy="473255"/>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080" name="Left Brace 3079">
              <a:extLst>
                <a:ext uri="{FF2B5EF4-FFF2-40B4-BE49-F238E27FC236}">
                  <a16:creationId xmlns:a16="http://schemas.microsoft.com/office/drawing/2014/main" id="{A7D1A1F5-1618-0F1C-D56A-E8EF62BD2B7C}"/>
                </a:ext>
              </a:extLst>
            </p:cNvPr>
            <p:cNvSpPr/>
            <p:nvPr/>
          </p:nvSpPr>
          <p:spPr>
            <a:xfrm flipH="1">
              <a:off x="4744116" y="2059750"/>
              <a:ext cx="245576" cy="2905156"/>
            </a:xfrm>
            <a:prstGeom prst="leftBrace">
              <a:avLst>
                <a:gd name="adj1" fmla="val 35000"/>
                <a:gd name="adj2" fmla="val 50000"/>
              </a:avLst>
            </a:prstGeom>
            <a:ln w="28575"/>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081" name="TextBox 3080">
              <a:extLst>
                <a:ext uri="{FF2B5EF4-FFF2-40B4-BE49-F238E27FC236}">
                  <a16:creationId xmlns:a16="http://schemas.microsoft.com/office/drawing/2014/main" id="{70DE9BB8-E4F9-5147-5063-9D1F80E76DDB}"/>
                </a:ext>
              </a:extLst>
            </p:cNvPr>
            <p:cNvSpPr txBox="1"/>
            <p:nvPr/>
          </p:nvSpPr>
          <p:spPr>
            <a:xfrm>
              <a:off x="7319369" y="2631890"/>
              <a:ext cx="1443076" cy="646331"/>
            </a:xfrm>
            <a:prstGeom prst="rect">
              <a:avLst/>
            </a:prstGeom>
            <a:solidFill>
              <a:srgbClr val="4472C4"/>
            </a:solidFill>
          </p:spPr>
          <p:txBody>
            <a:bodyPr wrap="square">
              <a:spAutoFit/>
            </a:bodyPr>
            <a:lstStyle/>
            <a:p>
              <a:pPr algn="ctr"/>
              <a:endParaRPr lang="nl-NL" sz="900" b="0" i="0" dirty="0">
                <a:solidFill>
                  <a:schemeClr val="bg1"/>
                </a:solidFill>
                <a:effectLst/>
                <a:latin typeface="Inter"/>
              </a:endParaRPr>
            </a:p>
            <a:p>
              <a:pPr algn="ctr"/>
              <a:r>
                <a:rPr lang="nl-NL" b="0" i="0" dirty="0">
                  <a:solidFill>
                    <a:schemeClr val="bg1"/>
                  </a:solidFill>
                  <a:effectLst/>
                  <a:latin typeface="Inter"/>
                </a:rPr>
                <a:t>Basic plot</a:t>
              </a:r>
            </a:p>
            <a:p>
              <a:pPr algn="ctr"/>
              <a:endParaRPr lang="nl-NL" sz="900" b="0" i="0" dirty="0">
                <a:solidFill>
                  <a:schemeClr val="bg1"/>
                </a:solidFill>
                <a:effectLst/>
                <a:latin typeface="Inter"/>
              </a:endParaRPr>
            </a:p>
          </p:txBody>
        </p:sp>
        <p:sp>
          <p:nvSpPr>
            <p:cNvPr id="3082" name="TextBox 3081">
              <a:extLst>
                <a:ext uri="{FF2B5EF4-FFF2-40B4-BE49-F238E27FC236}">
                  <a16:creationId xmlns:a16="http://schemas.microsoft.com/office/drawing/2014/main" id="{DBD18250-2447-A5DF-8698-95AC5D241CB0}"/>
                </a:ext>
              </a:extLst>
            </p:cNvPr>
            <p:cNvSpPr txBox="1"/>
            <p:nvPr/>
          </p:nvSpPr>
          <p:spPr>
            <a:xfrm>
              <a:off x="7319369" y="3744663"/>
              <a:ext cx="1443076" cy="646331"/>
            </a:xfrm>
            <a:prstGeom prst="rect">
              <a:avLst/>
            </a:prstGeom>
            <a:solidFill>
              <a:srgbClr val="4472C4"/>
            </a:solidFill>
          </p:spPr>
          <p:txBody>
            <a:bodyPr wrap="square">
              <a:spAutoFit/>
            </a:bodyPr>
            <a:lstStyle/>
            <a:p>
              <a:pPr algn="ctr"/>
              <a:r>
                <a:rPr lang="nl-NL" b="0" i="0" dirty="0">
                  <a:solidFill>
                    <a:schemeClr val="bg1"/>
                  </a:solidFill>
                  <a:effectLst/>
                  <a:latin typeface="Inter"/>
                </a:rPr>
                <a:t>Plot with bigwig tracks</a:t>
              </a:r>
            </a:p>
          </p:txBody>
        </p:sp>
        <p:sp>
          <p:nvSpPr>
            <p:cNvPr id="3084" name="Half Frame 3083">
              <a:extLst>
                <a:ext uri="{FF2B5EF4-FFF2-40B4-BE49-F238E27FC236}">
                  <a16:creationId xmlns:a16="http://schemas.microsoft.com/office/drawing/2014/main" id="{782378A8-0968-BD50-B498-61571CADA279}"/>
                </a:ext>
              </a:extLst>
            </p:cNvPr>
            <p:cNvSpPr/>
            <p:nvPr/>
          </p:nvSpPr>
          <p:spPr>
            <a:xfrm rot="18956469">
              <a:off x="6871694" y="3064290"/>
              <a:ext cx="895350" cy="933450"/>
            </a:xfrm>
            <a:prstGeom prst="halfFrame">
              <a:avLst>
                <a:gd name="adj1" fmla="val 16312"/>
                <a:gd name="adj2" fmla="val 17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086" name="Oval 3085">
              <a:extLst>
                <a:ext uri="{FF2B5EF4-FFF2-40B4-BE49-F238E27FC236}">
                  <a16:creationId xmlns:a16="http://schemas.microsoft.com/office/drawing/2014/main" id="{5346F4A1-7C9B-201D-CC02-CF0AE6597C8B}"/>
                </a:ext>
              </a:extLst>
            </p:cNvPr>
            <p:cNvSpPr/>
            <p:nvPr/>
          </p:nvSpPr>
          <p:spPr>
            <a:xfrm>
              <a:off x="5025183" y="3202902"/>
              <a:ext cx="2155473" cy="6188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i="0" dirty="0">
                  <a:solidFill>
                    <a:schemeClr val="bg1"/>
                  </a:solidFill>
                  <a:effectLst/>
                  <a:latin typeface="Inter"/>
                </a:rPr>
                <a:t>Plotting by modbamtools</a:t>
              </a:r>
            </a:p>
          </p:txBody>
        </p:sp>
      </p:grpSp>
    </p:spTree>
    <p:extLst>
      <p:ext uri="{BB962C8B-B14F-4D97-AF65-F5344CB8AC3E}">
        <p14:creationId xmlns:p14="http://schemas.microsoft.com/office/powerpoint/2010/main" val="2829089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6F8EF2B-19B7-2556-3BEC-B37E01E1F755}"/>
              </a:ext>
            </a:extLst>
          </p:cNvPr>
          <p:cNvGrpSpPr/>
          <p:nvPr/>
        </p:nvGrpSpPr>
        <p:grpSpPr>
          <a:xfrm>
            <a:off x="472028" y="1984968"/>
            <a:ext cx="8326786" cy="2905156"/>
            <a:chOff x="-78154" y="2059750"/>
            <a:chExt cx="8326786" cy="2905156"/>
          </a:xfrm>
        </p:grpSpPr>
        <p:sp>
          <p:nvSpPr>
            <p:cNvPr id="7" name="TextBox 6">
              <a:extLst>
                <a:ext uri="{FF2B5EF4-FFF2-40B4-BE49-F238E27FC236}">
                  <a16:creationId xmlns:a16="http://schemas.microsoft.com/office/drawing/2014/main" id="{5096E6BD-0479-B243-1A05-F83731872458}"/>
                </a:ext>
              </a:extLst>
            </p:cNvPr>
            <p:cNvSpPr txBox="1"/>
            <p:nvPr/>
          </p:nvSpPr>
          <p:spPr>
            <a:xfrm>
              <a:off x="238125" y="2059750"/>
              <a:ext cx="738928" cy="4465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1400" kern="1200" dirty="0"/>
                <a:t>.bam</a:t>
              </a:r>
              <a:endParaRPr lang="nl-NL" sz="1400" kern="1200" dirty="0"/>
            </a:p>
          </p:txBody>
        </p:sp>
        <p:sp>
          <p:nvSpPr>
            <p:cNvPr id="8" name="Left Brace 7">
              <a:extLst>
                <a:ext uri="{FF2B5EF4-FFF2-40B4-BE49-F238E27FC236}">
                  <a16:creationId xmlns:a16="http://schemas.microsoft.com/office/drawing/2014/main" id="{E8B0D4E4-23C0-41C4-5A61-7B9140FC7235}"/>
                </a:ext>
              </a:extLst>
            </p:cNvPr>
            <p:cNvSpPr/>
            <p:nvPr/>
          </p:nvSpPr>
          <p:spPr>
            <a:xfrm>
              <a:off x="895368" y="2059750"/>
              <a:ext cx="159130" cy="473255"/>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9" name="Group 8">
              <a:extLst>
                <a:ext uri="{FF2B5EF4-FFF2-40B4-BE49-F238E27FC236}">
                  <a16:creationId xmlns:a16="http://schemas.microsoft.com/office/drawing/2014/main" id="{1A322BD9-B5D8-5835-EDE4-A5F8A33231E0}"/>
                </a:ext>
              </a:extLst>
            </p:cNvPr>
            <p:cNvGrpSpPr/>
            <p:nvPr/>
          </p:nvGrpSpPr>
          <p:grpSpPr>
            <a:xfrm>
              <a:off x="1079628" y="2059757"/>
              <a:ext cx="3599746" cy="461299"/>
              <a:chOff x="2478608" y="76192"/>
              <a:chExt cx="5616448" cy="461299"/>
            </a:xfrm>
          </p:grpSpPr>
          <p:sp>
            <p:nvSpPr>
              <p:cNvPr id="30" name="Rectangle 29">
                <a:extLst>
                  <a:ext uri="{FF2B5EF4-FFF2-40B4-BE49-F238E27FC236}">
                    <a16:creationId xmlns:a16="http://schemas.microsoft.com/office/drawing/2014/main" id="{C868322C-8C1B-8467-B053-A4F5C31CDFAF}"/>
                  </a:ext>
                </a:extLst>
              </p:cNvPr>
              <p:cNvSpPr/>
              <p:nvPr/>
            </p:nvSpPr>
            <p:spPr>
              <a:xfrm>
                <a:off x="2478608" y="76192"/>
                <a:ext cx="5616448" cy="46129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EE1B52D1-806D-FD27-7751-66BD7023232E}"/>
                  </a:ext>
                </a:extLst>
              </p:cNvPr>
              <p:cNvSpPr txBox="1"/>
              <p:nvPr/>
            </p:nvSpPr>
            <p:spPr>
              <a:xfrm>
                <a:off x="2478608" y="76192"/>
                <a:ext cx="5616448" cy="4612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GB" sz="1400" kern="1200" dirty="0"/>
                  <a:t>nanopore sequencing file for each sample</a:t>
                </a:r>
                <a:endParaRPr lang="nl-NL" sz="1400" kern="1200" dirty="0"/>
              </a:p>
            </p:txBody>
          </p:sp>
        </p:grpSp>
        <p:grpSp>
          <p:nvGrpSpPr>
            <p:cNvPr id="10" name="Group 9">
              <a:extLst>
                <a:ext uri="{FF2B5EF4-FFF2-40B4-BE49-F238E27FC236}">
                  <a16:creationId xmlns:a16="http://schemas.microsoft.com/office/drawing/2014/main" id="{F5AEFEF3-16F1-FC8D-74B9-CF88561733EC}"/>
                </a:ext>
              </a:extLst>
            </p:cNvPr>
            <p:cNvGrpSpPr/>
            <p:nvPr/>
          </p:nvGrpSpPr>
          <p:grpSpPr>
            <a:xfrm>
              <a:off x="1077028" y="2796015"/>
              <a:ext cx="3599747" cy="517348"/>
              <a:chOff x="2476008" y="812450"/>
              <a:chExt cx="5468343" cy="517348"/>
            </a:xfrm>
          </p:grpSpPr>
          <p:sp>
            <p:nvSpPr>
              <p:cNvPr id="28" name="Rectangle 27">
                <a:extLst>
                  <a:ext uri="{FF2B5EF4-FFF2-40B4-BE49-F238E27FC236}">
                    <a16:creationId xmlns:a16="http://schemas.microsoft.com/office/drawing/2014/main" id="{FA0F7E76-D007-C7DB-DBAB-95136D305372}"/>
                  </a:ext>
                </a:extLst>
              </p:cNvPr>
              <p:cNvSpPr/>
              <p:nvPr/>
            </p:nvSpPr>
            <p:spPr>
              <a:xfrm>
                <a:off x="2476008" y="812450"/>
                <a:ext cx="5468343" cy="51734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TextBox 28">
                <a:extLst>
                  <a:ext uri="{FF2B5EF4-FFF2-40B4-BE49-F238E27FC236}">
                    <a16:creationId xmlns:a16="http://schemas.microsoft.com/office/drawing/2014/main" id="{D14D62C1-E65F-24F5-F7F7-7937564606B7}"/>
                  </a:ext>
                </a:extLst>
              </p:cNvPr>
              <p:cNvSpPr txBox="1"/>
              <p:nvPr/>
            </p:nvSpPr>
            <p:spPr>
              <a:xfrm>
                <a:off x="2476008" y="812450"/>
                <a:ext cx="5468343" cy="517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1400" kern="1200" dirty="0"/>
                  <a:t>gencode annotation file for mm10 genome  </a:t>
                </a:r>
                <a:endParaRPr lang="nl-NL" sz="1400" kern="1200" dirty="0"/>
              </a:p>
            </p:txBody>
          </p:sp>
        </p:grpSp>
        <p:sp>
          <p:nvSpPr>
            <p:cNvPr id="11" name="TextBox 10">
              <a:extLst>
                <a:ext uri="{FF2B5EF4-FFF2-40B4-BE49-F238E27FC236}">
                  <a16:creationId xmlns:a16="http://schemas.microsoft.com/office/drawing/2014/main" id="{C96C76D8-C41E-0AC5-DC4B-F3ECF0B12F9D}"/>
                </a:ext>
              </a:extLst>
            </p:cNvPr>
            <p:cNvSpPr txBox="1"/>
            <p:nvPr/>
          </p:nvSpPr>
          <p:spPr>
            <a:xfrm>
              <a:off x="128542" y="2806551"/>
              <a:ext cx="860688" cy="46041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1400" kern="1200" dirty="0"/>
                <a:t>.gtf.gz</a:t>
              </a:r>
              <a:endParaRPr lang="nl-NL" sz="1400" kern="1200" dirty="0"/>
            </a:p>
          </p:txBody>
        </p:sp>
        <p:sp>
          <p:nvSpPr>
            <p:cNvPr id="12" name="Left Brace 11">
              <a:extLst>
                <a:ext uri="{FF2B5EF4-FFF2-40B4-BE49-F238E27FC236}">
                  <a16:creationId xmlns:a16="http://schemas.microsoft.com/office/drawing/2014/main" id="{FB3A19F1-1336-9673-CB15-453F580AC199}"/>
                </a:ext>
              </a:extLst>
            </p:cNvPr>
            <p:cNvSpPr/>
            <p:nvPr/>
          </p:nvSpPr>
          <p:spPr>
            <a:xfrm>
              <a:off x="895368" y="2821514"/>
              <a:ext cx="159130" cy="473255"/>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3" name="Group 12">
              <a:extLst>
                <a:ext uri="{FF2B5EF4-FFF2-40B4-BE49-F238E27FC236}">
                  <a16:creationId xmlns:a16="http://schemas.microsoft.com/office/drawing/2014/main" id="{5541243D-3E76-2C8F-1E7D-9F55F89535F4}"/>
                </a:ext>
              </a:extLst>
            </p:cNvPr>
            <p:cNvGrpSpPr/>
            <p:nvPr/>
          </p:nvGrpSpPr>
          <p:grpSpPr>
            <a:xfrm>
              <a:off x="1090612" y="3588322"/>
              <a:ext cx="3621653" cy="527808"/>
              <a:chOff x="2476008" y="812450"/>
              <a:chExt cx="5501620" cy="527808"/>
            </a:xfrm>
          </p:grpSpPr>
          <p:sp>
            <p:nvSpPr>
              <p:cNvPr id="26" name="Rectangle 25">
                <a:extLst>
                  <a:ext uri="{FF2B5EF4-FFF2-40B4-BE49-F238E27FC236}">
                    <a16:creationId xmlns:a16="http://schemas.microsoft.com/office/drawing/2014/main" id="{23AB116C-DBEB-3FAB-962F-C4FFD176200B}"/>
                  </a:ext>
                </a:extLst>
              </p:cNvPr>
              <p:cNvSpPr/>
              <p:nvPr/>
            </p:nvSpPr>
            <p:spPr>
              <a:xfrm>
                <a:off x="2476008" y="812450"/>
                <a:ext cx="5468343" cy="51734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TextBox 26">
                <a:extLst>
                  <a:ext uri="{FF2B5EF4-FFF2-40B4-BE49-F238E27FC236}">
                    <a16:creationId xmlns:a16="http://schemas.microsoft.com/office/drawing/2014/main" id="{13E276E1-4F0F-E0F0-3625-82430E341653}"/>
                  </a:ext>
                </a:extLst>
              </p:cNvPr>
              <p:cNvSpPr txBox="1"/>
              <p:nvPr/>
            </p:nvSpPr>
            <p:spPr>
              <a:xfrm>
                <a:off x="2509285" y="822910"/>
                <a:ext cx="5468343" cy="517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defTabSz="889000">
                  <a:lnSpc>
                    <a:spcPct val="90000"/>
                  </a:lnSpc>
                  <a:spcBef>
                    <a:spcPct val="0"/>
                  </a:spcBef>
                  <a:spcAft>
                    <a:spcPct val="15000"/>
                  </a:spcAft>
                  <a:buChar char="•"/>
                </a:pPr>
                <a:r>
                  <a:rPr lang="en-US" sz="1400" dirty="0"/>
                  <a:t>reference mm10 genome</a:t>
                </a:r>
                <a:endParaRPr lang="nl-NL" sz="1400" dirty="0"/>
              </a:p>
            </p:txBody>
          </p:sp>
        </p:grpSp>
        <p:sp>
          <p:nvSpPr>
            <p:cNvPr id="14" name="TextBox 13">
              <a:extLst>
                <a:ext uri="{FF2B5EF4-FFF2-40B4-BE49-F238E27FC236}">
                  <a16:creationId xmlns:a16="http://schemas.microsoft.com/office/drawing/2014/main" id="{791E4393-400B-5D3C-36C5-E30EFF94BBBA}"/>
                </a:ext>
              </a:extLst>
            </p:cNvPr>
            <p:cNvSpPr txBox="1"/>
            <p:nvPr/>
          </p:nvSpPr>
          <p:spPr>
            <a:xfrm>
              <a:off x="-78154" y="3588398"/>
              <a:ext cx="1067384" cy="46041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1400" dirty="0"/>
                <a:t>g</a:t>
              </a:r>
              <a:r>
                <a:rPr lang="en-US" sz="1400" kern="1200" dirty="0"/>
                <a:t>enome.fa</a:t>
              </a:r>
              <a:endParaRPr lang="nl-NL" sz="1400" kern="1200" dirty="0"/>
            </a:p>
          </p:txBody>
        </p:sp>
        <p:sp>
          <p:nvSpPr>
            <p:cNvPr id="15" name="Left Brace 14">
              <a:extLst>
                <a:ext uri="{FF2B5EF4-FFF2-40B4-BE49-F238E27FC236}">
                  <a16:creationId xmlns:a16="http://schemas.microsoft.com/office/drawing/2014/main" id="{BA61CF09-E36A-60C5-66C3-F5508F01C698}"/>
                </a:ext>
              </a:extLst>
            </p:cNvPr>
            <p:cNvSpPr/>
            <p:nvPr/>
          </p:nvSpPr>
          <p:spPr>
            <a:xfrm>
              <a:off x="895368" y="3603361"/>
              <a:ext cx="159130" cy="473255"/>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6" name="Group 15">
              <a:extLst>
                <a:ext uri="{FF2B5EF4-FFF2-40B4-BE49-F238E27FC236}">
                  <a16:creationId xmlns:a16="http://schemas.microsoft.com/office/drawing/2014/main" id="{136AC0BD-EEA7-E637-5920-B71B55CF6C3D}"/>
                </a:ext>
              </a:extLst>
            </p:cNvPr>
            <p:cNvGrpSpPr/>
            <p:nvPr/>
          </p:nvGrpSpPr>
          <p:grpSpPr>
            <a:xfrm>
              <a:off x="1077028" y="4447558"/>
              <a:ext cx="3599747" cy="517348"/>
              <a:chOff x="2476008" y="812450"/>
              <a:chExt cx="5468343" cy="517348"/>
            </a:xfrm>
          </p:grpSpPr>
          <p:sp>
            <p:nvSpPr>
              <p:cNvPr id="24" name="Rectangle 23">
                <a:extLst>
                  <a:ext uri="{FF2B5EF4-FFF2-40B4-BE49-F238E27FC236}">
                    <a16:creationId xmlns:a16="http://schemas.microsoft.com/office/drawing/2014/main" id="{AC510E93-DA77-F10B-1866-30ADC510BC95}"/>
                  </a:ext>
                </a:extLst>
              </p:cNvPr>
              <p:cNvSpPr/>
              <p:nvPr/>
            </p:nvSpPr>
            <p:spPr>
              <a:xfrm>
                <a:off x="2476008" y="812450"/>
                <a:ext cx="5468343" cy="51734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TextBox 24">
                <a:extLst>
                  <a:ext uri="{FF2B5EF4-FFF2-40B4-BE49-F238E27FC236}">
                    <a16:creationId xmlns:a16="http://schemas.microsoft.com/office/drawing/2014/main" id="{11DCAC1B-B7E6-8394-4F1B-159B0EE893D0}"/>
                  </a:ext>
                </a:extLst>
              </p:cNvPr>
              <p:cNvSpPr txBox="1"/>
              <p:nvPr/>
            </p:nvSpPr>
            <p:spPr>
              <a:xfrm>
                <a:off x="2476008" y="812450"/>
                <a:ext cx="5468343" cy="517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1400" dirty="0"/>
                  <a:t>r</a:t>
                </a:r>
                <a:r>
                  <a:rPr lang="en-US" sz="1400" kern="1200" dirty="0"/>
                  <a:t>egion of interest; </a:t>
                </a:r>
                <a:r>
                  <a:rPr lang="en-US" sz="1200" kern="1200" dirty="0"/>
                  <a:t>chr18:36778332-37297840</a:t>
                </a:r>
                <a:endParaRPr lang="nl-NL" sz="1400" kern="1200" dirty="0"/>
              </a:p>
            </p:txBody>
          </p:sp>
        </p:grpSp>
        <p:sp>
          <p:nvSpPr>
            <p:cNvPr id="17" name="TextBox 16">
              <a:extLst>
                <a:ext uri="{FF2B5EF4-FFF2-40B4-BE49-F238E27FC236}">
                  <a16:creationId xmlns:a16="http://schemas.microsoft.com/office/drawing/2014/main" id="{75CEEFA3-7BC8-97D7-E80D-2A718D91C1FE}"/>
                </a:ext>
              </a:extLst>
            </p:cNvPr>
            <p:cNvSpPr txBox="1"/>
            <p:nvPr/>
          </p:nvSpPr>
          <p:spPr>
            <a:xfrm>
              <a:off x="0" y="4458094"/>
              <a:ext cx="956951" cy="46041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1400" kern="1200" dirty="0"/>
                <a:t>.txt/.bed</a:t>
              </a:r>
              <a:endParaRPr lang="nl-NL" sz="1400" kern="1200" dirty="0"/>
            </a:p>
          </p:txBody>
        </p:sp>
        <p:sp>
          <p:nvSpPr>
            <p:cNvPr id="18" name="Left Brace 17">
              <a:extLst>
                <a:ext uri="{FF2B5EF4-FFF2-40B4-BE49-F238E27FC236}">
                  <a16:creationId xmlns:a16="http://schemas.microsoft.com/office/drawing/2014/main" id="{525F2275-D13D-BF86-D80A-64B3640304E2}"/>
                </a:ext>
              </a:extLst>
            </p:cNvPr>
            <p:cNvSpPr/>
            <p:nvPr/>
          </p:nvSpPr>
          <p:spPr>
            <a:xfrm>
              <a:off x="895368" y="4473057"/>
              <a:ext cx="159130" cy="473255"/>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9" name="Left Brace 18">
              <a:extLst>
                <a:ext uri="{FF2B5EF4-FFF2-40B4-BE49-F238E27FC236}">
                  <a16:creationId xmlns:a16="http://schemas.microsoft.com/office/drawing/2014/main" id="{31B2CDEC-57B0-B031-8C1A-1D1B5CEE35C9}"/>
                </a:ext>
              </a:extLst>
            </p:cNvPr>
            <p:cNvSpPr/>
            <p:nvPr/>
          </p:nvSpPr>
          <p:spPr>
            <a:xfrm flipH="1">
              <a:off x="4744116" y="2059750"/>
              <a:ext cx="245576" cy="2905156"/>
            </a:xfrm>
            <a:prstGeom prst="leftBrace">
              <a:avLst>
                <a:gd name="adj1" fmla="val 35000"/>
                <a:gd name="adj2" fmla="val 50000"/>
              </a:avLst>
            </a:prstGeom>
            <a:ln w="28575"/>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Oval 22">
              <a:extLst>
                <a:ext uri="{FF2B5EF4-FFF2-40B4-BE49-F238E27FC236}">
                  <a16:creationId xmlns:a16="http://schemas.microsoft.com/office/drawing/2014/main" id="{961C561E-D7D7-589A-1316-72ACDB46E8F3}"/>
                </a:ext>
              </a:extLst>
            </p:cNvPr>
            <p:cNvSpPr/>
            <p:nvPr/>
          </p:nvSpPr>
          <p:spPr>
            <a:xfrm>
              <a:off x="5054434" y="3078754"/>
              <a:ext cx="3194198" cy="867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i="0" dirty="0">
                  <a:solidFill>
                    <a:schemeClr val="bg1"/>
                  </a:solidFill>
                  <a:effectLst/>
                  <a:latin typeface="Inter"/>
                </a:rPr>
                <a:t>Plotting by methylartist</a:t>
              </a:r>
            </a:p>
            <a:p>
              <a:pPr algn="ctr"/>
              <a:r>
                <a:rPr lang="nl-NL" sz="1400" b="0" i="0" dirty="0">
                  <a:solidFill>
                    <a:schemeClr val="bg1"/>
                  </a:solidFill>
                  <a:effectLst/>
                  <a:latin typeface="Inter"/>
                </a:rPr>
                <a:t>Plot for methylation profile</a:t>
              </a:r>
            </a:p>
          </p:txBody>
        </p:sp>
      </p:grpSp>
      <p:grpSp>
        <p:nvGrpSpPr>
          <p:cNvPr id="5" name="Group 4">
            <a:extLst>
              <a:ext uri="{FF2B5EF4-FFF2-40B4-BE49-F238E27FC236}">
                <a16:creationId xmlns:a16="http://schemas.microsoft.com/office/drawing/2014/main" id="{8AB46555-62A5-6953-99BD-6510094714BA}"/>
              </a:ext>
            </a:extLst>
          </p:cNvPr>
          <p:cNvGrpSpPr/>
          <p:nvPr/>
        </p:nvGrpSpPr>
        <p:grpSpPr>
          <a:xfrm>
            <a:off x="0" y="15699"/>
            <a:ext cx="9144000" cy="1283211"/>
            <a:chOff x="0" y="15699"/>
            <a:chExt cx="9144000" cy="1283211"/>
          </a:xfrm>
        </p:grpSpPr>
        <p:sp>
          <p:nvSpPr>
            <p:cNvPr id="3" name="TextBox 2">
              <a:extLst>
                <a:ext uri="{FF2B5EF4-FFF2-40B4-BE49-F238E27FC236}">
                  <a16:creationId xmlns:a16="http://schemas.microsoft.com/office/drawing/2014/main" id="{CAAF795D-5D2C-CF5F-0A57-C8488E2CA23D}"/>
                </a:ext>
              </a:extLst>
            </p:cNvPr>
            <p:cNvSpPr txBox="1"/>
            <p:nvPr/>
          </p:nvSpPr>
          <p:spPr>
            <a:xfrm>
              <a:off x="0" y="991132"/>
              <a:ext cx="5581661" cy="307777"/>
            </a:xfrm>
            <a:prstGeom prst="rect">
              <a:avLst/>
            </a:prstGeom>
            <a:noFill/>
          </p:spPr>
          <p:txBody>
            <a:bodyPr wrap="square">
              <a:spAutoFit/>
            </a:bodyPr>
            <a:lstStyle/>
            <a:p>
              <a:pPr algn="l"/>
              <a:r>
                <a:rPr lang="en-US" sz="1400" b="0" i="0" dirty="0">
                  <a:solidFill>
                    <a:srgbClr val="002060"/>
                  </a:solidFill>
                  <a:effectLst/>
                  <a:latin typeface="-apple-system"/>
                </a:rPr>
                <a:t>Tools for parsing and plotting methylation patterns from nanopore data</a:t>
              </a:r>
            </a:p>
          </p:txBody>
        </p:sp>
        <p:pic>
          <p:nvPicPr>
            <p:cNvPr id="1026" name="Picture 2" descr="GIH Newsletter November 2021 - Genome Innovation Hub - University of  Queensland">
              <a:extLst>
                <a:ext uri="{FF2B5EF4-FFF2-40B4-BE49-F238E27FC236}">
                  <a16:creationId xmlns:a16="http://schemas.microsoft.com/office/drawing/2014/main" id="{8651FA33-CFEA-8395-7C2F-F715E8D7E36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3164" y="43446"/>
              <a:ext cx="3420836" cy="12554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082D2A7-7B06-5E31-ACAE-BFBE2F04B3AA}"/>
                </a:ext>
              </a:extLst>
            </p:cNvPr>
            <p:cNvPicPr>
              <a:picLocks noChangeAspect="1"/>
            </p:cNvPicPr>
            <p:nvPr/>
          </p:nvPicPr>
          <p:blipFill>
            <a:blip r:embed="rId3"/>
            <a:stretch>
              <a:fillRect/>
            </a:stretch>
          </p:blipFill>
          <p:spPr>
            <a:xfrm>
              <a:off x="0" y="15699"/>
              <a:ext cx="4200525" cy="1009650"/>
            </a:xfrm>
            <a:prstGeom prst="rect">
              <a:avLst/>
            </a:prstGeom>
          </p:spPr>
        </p:pic>
      </p:grpSp>
    </p:spTree>
    <p:extLst>
      <p:ext uri="{BB962C8B-B14F-4D97-AF65-F5344CB8AC3E}">
        <p14:creationId xmlns:p14="http://schemas.microsoft.com/office/powerpoint/2010/main" val="23844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0F1BAA-2AFA-7E1E-7CF8-434F645789B3}"/>
              </a:ext>
            </a:extLst>
          </p:cNvPr>
          <p:cNvSpPr txBox="1"/>
          <p:nvPr/>
        </p:nvSpPr>
        <p:spPr>
          <a:xfrm>
            <a:off x="62713" y="4973265"/>
            <a:ext cx="9001125" cy="1477328"/>
          </a:xfrm>
          <a:prstGeom prst="rect">
            <a:avLst/>
          </a:prstGeom>
          <a:noFill/>
        </p:spPr>
        <p:txBody>
          <a:bodyPr wrap="square">
            <a:spAutoFit/>
          </a:bodyPr>
          <a:lstStyle/>
          <a:p>
            <a:pPr algn="just"/>
            <a:r>
              <a:rPr lang="en-US" b="1" i="0" dirty="0">
                <a:solidFill>
                  <a:srgbClr val="455556"/>
                </a:solidFill>
                <a:effectLst/>
              </a:rPr>
              <a:t>Direct DNA sequencing</a:t>
            </a:r>
          </a:p>
          <a:p>
            <a:pPr algn="just"/>
            <a:r>
              <a:rPr lang="en-US" b="0" i="0" dirty="0">
                <a:solidFill>
                  <a:srgbClr val="4A4A4A"/>
                </a:solidFill>
                <a:effectLst/>
              </a:rPr>
              <a:t>The facility of nanopore technology to analyze native DNA, </a:t>
            </a:r>
            <a:r>
              <a:rPr lang="en-US" b="1" i="1" dirty="0">
                <a:solidFill>
                  <a:srgbClr val="4A4A4A"/>
                </a:solidFill>
                <a:effectLst/>
              </a:rPr>
              <a:t>without the requirement for amplification</a:t>
            </a:r>
            <a:r>
              <a:rPr lang="en-US" b="0" i="0" dirty="0">
                <a:solidFill>
                  <a:srgbClr val="4A4A4A"/>
                </a:solidFill>
                <a:effectLst/>
              </a:rPr>
              <a:t>, eliminates PCR bias and allows the identification of base modifications alongside nucleotide sequence — with no requirement for time-consuming, harsh, and often inefficient, chemical conversion (e.g. bisulfite conversion).</a:t>
            </a:r>
          </a:p>
        </p:txBody>
      </p:sp>
      <p:pic>
        <p:nvPicPr>
          <p:cNvPr id="2052" name="Picture 4" descr="Nanopore DNA Sequencing GIF | Gfycat">
            <a:extLst>
              <a:ext uri="{FF2B5EF4-FFF2-40B4-BE49-F238E27FC236}">
                <a16:creationId xmlns:a16="http://schemas.microsoft.com/office/drawing/2014/main" id="{3FEABD30-C002-855A-E84C-926EAF7FCB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2247" y="1387758"/>
            <a:ext cx="6045704" cy="34051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281A1A-9FA5-79B4-1A59-57C2EB79EBAD}"/>
              </a:ext>
            </a:extLst>
          </p:cNvPr>
          <p:cNvSpPr txBox="1"/>
          <p:nvPr/>
        </p:nvSpPr>
        <p:spPr>
          <a:xfrm>
            <a:off x="62714" y="130187"/>
            <a:ext cx="9001124" cy="1077218"/>
          </a:xfrm>
          <a:prstGeom prst="rect">
            <a:avLst/>
          </a:prstGeom>
          <a:noFill/>
        </p:spPr>
        <p:txBody>
          <a:bodyPr wrap="square">
            <a:spAutoFit/>
          </a:bodyPr>
          <a:lstStyle/>
          <a:p>
            <a:pPr algn="ctr"/>
            <a:r>
              <a:rPr lang="en-US" sz="1600" b="0" i="0" dirty="0">
                <a:solidFill>
                  <a:srgbClr val="4A4A4A"/>
                </a:solidFill>
                <a:effectLst/>
                <a:latin typeface="HelveticaNow"/>
              </a:rPr>
              <a:t>Nanopore sequencing is a unique, scalable technology that enables direct, real-time analysis of long DNA or RNA fragments. </a:t>
            </a:r>
            <a:r>
              <a:rPr lang="en-US" sz="1600" b="1" i="0" dirty="0">
                <a:solidFill>
                  <a:srgbClr val="4A4A4A"/>
                </a:solidFill>
                <a:effectLst/>
                <a:latin typeface="HelveticaNow"/>
              </a:rPr>
              <a:t>It works by monitoring changes to an electrical current as nucleic acids are passed through a protein nanopore. </a:t>
            </a:r>
            <a:r>
              <a:rPr lang="en-US" sz="1600" b="0" i="0" dirty="0">
                <a:solidFill>
                  <a:srgbClr val="4A4A4A"/>
                </a:solidFill>
                <a:effectLst/>
                <a:latin typeface="HelveticaNow"/>
              </a:rPr>
              <a:t>The resulting signal is decoded to provide the specific DNA or RNA sequence.</a:t>
            </a:r>
          </a:p>
        </p:txBody>
      </p:sp>
    </p:spTree>
    <p:extLst>
      <p:ext uri="{BB962C8B-B14F-4D97-AF65-F5344CB8AC3E}">
        <p14:creationId xmlns:p14="http://schemas.microsoft.com/office/powerpoint/2010/main" val="1938299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1DA062-150B-14F8-909D-8696809E6F35}"/>
              </a:ext>
            </a:extLst>
          </p:cNvPr>
          <p:cNvPicPr>
            <a:picLocks noChangeAspect="1"/>
          </p:cNvPicPr>
          <p:nvPr/>
        </p:nvPicPr>
        <p:blipFill>
          <a:blip r:embed="rId2"/>
          <a:stretch>
            <a:fillRect/>
          </a:stretch>
        </p:blipFill>
        <p:spPr>
          <a:xfrm>
            <a:off x="0" y="314022"/>
            <a:ext cx="9144000" cy="4538315"/>
          </a:xfrm>
          <a:prstGeom prst="rect">
            <a:avLst/>
          </a:prstGeom>
        </p:spPr>
      </p:pic>
      <p:pic>
        <p:nvPicPr>
          <p:cNvPr id="2" name="Picture 1">
            <a:extLst>
              <a:ext uri="{FF2B5EF4-FFF2-40B4-BE49-F238E27FC236}">
                <a16:creationId xmlns:a16="http://schemas.microsoft.com/office/drawing/2014/main" id="{9D323E12-CD32-1944-CD41-E526444946A9}"/>
              </a:ext>
            </a:extLst>
          </p:cNvPr>
          <p:cNvPicPr>
            <a:picLocks noChangeAspect="1"/>
          </p:cNvPicPr>
          <p:nvPr/>
        </p:nvPicPr>
        <p:blipFill>
          <a:blip r:embed="rId3"/>
          <a:stretch>
            <a:fillRect/>
          </a:stretch>
        </p:blipFill>
        <p:spPr>
          <a:xfrm>
            <a:off x="0" y="5087766"/>
            <a:ext cx="9144000" cy="1701521"/>
          </a:xfrm>
          <a:prstGeom prst="rect">
            <a:avLst/>
          </a:prstGeom>
        </p:spPr>
      </p:pic>
    </p:spTree>
    <p:extLst>
      <p:ext uri="{BB962C8B-B14F-4D97-AF65-F5344CB8AC3E}">
        <p14:creationId xmlns:p14="http://schemas.microsoft.com/office/powerpoint/2010/main" val="2830882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E9C981-FC56-E974-CF4B-2D55180AA6A4}"/>
              </a:ext>
            </a:extLst>
          </p:cNvPr>
          <p:cNvPicPr>
            <a:picLocks noChangeAspect="1"/>
          </p:cNvPicPr>
          <p:nvPr/>
        </p:nvPicPr>
        <p:blipFill>
          <a:blip r:embed="rId2"/>
          <a:stretch>
            <a:fillRect/>
          </a:stretch>
        </p:blipFill>
        <p:spPr>
          <a:xfrm>
            <a:off x="0" y="1018383"/>
            <a:ext cx="9144000" cy="4630734"/>
          </a:xfrm>
          <a:prstGeom prst="rect">
            <a:avLst/>
          </a:prstGeom>
        </p:spPr>
      </p:pic>
      <p:pic>
        <p:nvPicPr>
          <p:cNvPr id="4" name="Picture 3">
            <a:extLst>
              <a:ext uri="{FF2B5EF4-FFF2-40B4-BE49-F238E27FC236}">
                <a16:creationId xmlns:a16="http://schemas.microsoft.com/office/drawing/2014/main" id="{069B1872-9D42-6A60-F072-BB14EEA8D92F}"/>
              </a:ext>
            </a:extLst>
          </p:cNvPr>
          <p:cNvPicPr>
            <a:picLocks noChangeAspect="1"/>
          </p:cNvPicPr>
          <p:nvPr/>
        </p:nvPicPr>
        <p:blipFill>
          <a:blip r:embed="rId3"/>
          <a:stretch>
            <a:fillRect/>
          </a:stretch>
        </p:blipFill>
        <p:spPr>
          <a:xfrm>
            <a:off x="2029527" y="856716"/>
            <a:ext cx="5084945" cy="5144568"/>
          </a:xfrm>
          <a:prstGeom prst="rect">
            <a:avLst/>
          </a:prstGeom>
          <a:ln>
            <a:solidFill>
              <a:srgbClr val="0070C0"/>
            </a:solidFill>
          </a:ln>
        </p:spPr>
      </p:pic>
      <p:sp>
        <p:nvSpPr>
          <p:cNvPr id="6" name="TextBox 5">
            <a:extLst>
              <a:ext uri="{FF2B5EF4-FFF2-40B4-BE49-F238E27FC236}">
                <a16:creationId xmlns:a16="http://schemas.microsoft.com/office/drawing/2014/main" id="{78500B57-8436-B6E4-8ECC-B6E50EF41B52}"/>
              </a:ext>
            </a:extLst>
          </p:cNvPr>
          <p:cNvSpPr txBox="1"/>
          <p:nvPr/>
        </p:nvSpPr>
        <p:spPr>
          <a:xfrm>
            <a:off x="1803162" y="6479145"/>
            <a:ext cx="5729955" cy="276999"/>
          </a:xfrm>
          <a:prstGeom prst="rect">
            <a:avLst/>
          </a:prstGeom>
          <a:noFill/>
        </p:spPr>
        <p:txBody>
          <a:bodyPr wrap="square">
            <a:spAutoFit/>
          </a:bodyPr>
          <a:lstStyle/>
          <a:p>
            <a:r>
              <a:rPr lang="en-US" sz="1200" dirty="0">
                <a:hlinkClick r:id="rId4"/>
              </a:rPr>
              <a:t>Genetic Variation, Comparative Genomics, and the Diagnosis of Disease - PMC (nih.gov)</a:t>
            </a:r>
            <a:endParaRPr lang="nl-NL" sz="1200" dirty="0"/>
          </a:p>
        </p:txBody>
      </p:sp>
    </p:spTree>
    <p:extLst>
      <p:ext uri="{BB962C8B-B14F-4D97-AF65-F5344CB8AC3E}">
        <p14:creationId xmlns:p14="http://schemas.microsoft.com/office/powerpoint/2010/main" val="153703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7374E56A-1B90-7818-EA74-B29CFA86CAE1}"/>
              </a:ext>
            </a:extLst>
          </p:cNvPr>
          <p:cNvSpPr txBox="1">
            <a:spLocks/>
          </p:cNvSpPr>
          <p:nvPr/>
        </p:nvSpPr>
        <p:spPr>
          <a:xfrm>
            <a:off x="83692" y="0"/>
            <a:ext cx="7846231" cy="20670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20000"/>
              </a:lnSpc>
              <a:spcAft>
                <a:spcPts val="600"/>
              </a:spcAft>
            </a:pPr>
            <a:endParaRPr lang="en-US" sz="1600" dirty="0"/>
          </a:p>
        </p:txBody>
      </p:sp>
      <p:sp>
        <p:nvSpPr>
          <p:cNvPr id="6" name="TextBox 5">
            <a:extLst>
              <a:ext uri="{FF2B5EF4-FFF2-40B4-BE49-F238E27FC236}">
                <a16:creationId xmlns:a16="http://schemas.microsoft.com/office/drawing/2014/main" id="{40022FAB-39CF-07C3-A176-F8CD264D77AA}"/>
              </a:ext>
            </a:extLst>
          </p:cNvPr>
          <p:cNvSpPr txBox="1"/>
          <p:nvPr/>
        </p:nvSpPr>
        <p:spPr>
          <a:xfrm>
            <a:off x="5316390" y="6653249"/>
            <a:ext cx="3988974" cy="261610"/>
          </a:xfrm>
          <a:prstGeom prst="rect">
            <a:avLst/>
          </a:prstGeom>
          <a:noFill/>
        </p:spPr>
        <p:txBody>
          <a:bodyPr wrap="square">
            <a:spAutoFit/>
          </a:bodyPr>
          <a:lstStyle/>
          <a:p>
            <a:r>
              <a:rPr lang="en-GB" sz="1050" dirty="0"/>
              <a:t>https://nanoporetech.com/applications/dna-nanopore-sequencing</a:t>
            </a:r>
            <a:endParaRPr lang="nl-NL" sz="1050" dirty="0"/>
          </a:p>
        </p:txBody>
      </p:sp>
      <p:sp>
        <p:nvSpPr>
          <p:cNvPr id="8" name="TextBox 7">
            <a:extLst>
              <a:ext uri="{FF2B5EF4-FFF2-40B4-BE49-F238E27FC236}">
                <a16:creationId xmlns:a16="http://schemas.microsoft.com/office/drawing/2014/main" id="{FD8359F2-107D-3077-88A3-00128A4DF3C2}"/>
              </a:ext>
            </a:extLst>
          </p:cNvPr>
          <p:cNvSpPr txBox="1"/>
          <p:nvPr/>
        </p:nvSpPr>
        <p:spPr>
          <a:xfrm>
            <a:off x="0" y="6511516"/>
            <a:ext cx="4572000" cy="400110"/>
          </a:xfrm>
          <a:prstGeom prst="rect">
            <a:avLst/>
          </a:prstGeom>
          <a:noFill/>
        </p:spPr>
        <p:txBody>
          <a:bodyPr wrap="square">
            <a:spAutoFit/>
          </a:bodyPr>
          <a:lstStyle/>
          <a:p>
            <a:r>
              <a:rPr lang="en-GB" sz="1000" dirty="0"/>
              <a:t>Introduction to ONT (image credit) - https://link.springer.com/protocol/10.1007/978-1-0716-0868-5_9</a:t>
            </a:r>
          </a:p>
        </p:txBody>
      </p:sp>
      <p:sp>
        <p:nvSpPr>
          <p:cNvPr id="10" name="TextBox 9">
            <a:extLst>
              <a:ext uri="{FF2B5EF4-FFF2-40B4-BE49-F238E27FC236}">
                <a16:creationId xmlns:a16="http://schemas.microsoft.com/office/drawing/2014/main" id="{3792320B-966B-048D-9F2D-25526B6DC6B5}"/>
              </a:ext>
            </a:extLst>
          </p:cNvPr>
          <p:cNvSpPr txBox="1"/>
          <p:nvPr/>
        </p:nvSpPr>
        <p:spPr>
          <a:xfrm>
            <a:off x="165242" y="425887"/>
            <a:ext cx="8951899" cy="954107"/>
          </a:xfrm>
          <a:prstGeom prst="rect">
            <a:avLst/>
          </a:prstGeom>
          <a:noFill/>
        </p:spPr>
        <p:txBody>
          <a:bodyPr wrap="square">
            <a:spAutoFit/>
          </a:bodyPr>
          <a:lstStyle/>
          <a:p>
            <a:pPr marL="174625" indent="-174625">
              <a:buFont typeface="Arial" panose="020B0604020202020204" pitchFamily="34" charset="0"/>
              <a:buChar char="•"/>
            </a:pPr>
            <a:r>
              <a:rPr lang="en-GB" sz="1400" dirty="0"/>
              <a:t>‘Long read’ technology</a:t>
            </a:r>
          </a:p>
          <a:p>
            <a:pPr marL="174625" indent="-174625">
              <a:buFont typeface="Arial" panose="020B0604020202020204" pitchFamily="34" charset="0"/>
              <a:buChar char="•"/>
            </a:pPr>
            <a:r>
              <a:rPr lang="en-GB" sz="1400" dirty="0"/>
              <a:t>Nucleic acids are passed through a protein nanopore</a:t>
            </a:r>
          </a:p>
          <a:p>
            <a:pPr marL="174625" indent="-174625">
              <a:buFont typeface="Arial" panose="020B0604020202020204" pitchFamily="34" charset="0"/>
              <a:buChar char="•"/>
            </a:pPr>
            <a:r>
              <a:rPr lang="en-GB" sz="1400" dirty="0"/>
              <a:t>As the different bases move through the nanopore, it creates a different electrical signal</a:t>
            </a:r>
          </a:p>
          <a:p>
            <a:pPr marL="174625" indent="-174625">
              <a:buFont typeface="Arial" panose="020B0604020202020204" pitchFamily="34" charset="0"/>
              <a:buChar char="•"/>
            </a:pPr>
            <a:r>
              <a:rPr lang="en-GB" sz="1400" dirty="0"/>
              <a:t>These resulting changes in the electrical signal is decoded to provide the specific DNA or RNA sequence</a:t>
            </a:r>
          </a:p>
        </p:txBody>
      </p:sp>
      <p:grpSp>
        <p:nvGrpSpPr>
          <p:cNvPr id="27" name="Group 26">
            <a:extLst>
              <a:ext uri="{FF2B5EF4-FFF2-40B4-BE49-F238E27FC236}">
                <a16:creationId xmlns:a16="http://schemas.microsoft.com/office/drawing/2014/main" id="{D5379E2F-41F2-F79E-F503-B32ED96AB80F}"/>
              </a:ext>
            </a:extLst>
          </p:cNvPr>
          <p:cNvGrpSpPr/>
          <p:nvPr/>
        </p:nvGrpSpPr>
        <p:grpSpPr>
          <a:xfrm>
            <a:off x="612272" y="1444589"/>
            <a:ext cx="7448688" cy="4156880"/>
            <a:chOff x="427446" y="1767266"/>
            <a:chExt cx="7448688" cy="4156880"/>
          </a:xfrm>
        </p:grpSpPr>
        <p:pic>
          <p:nvPicPr>
            <p:cNvPr id="7" name="Picture 6">
              <a:extLst>
                <a:ext uri="{FF2B5EF4-FFF2-40B4-BE49-F238E27FC236}">
                  <a16:creationId xmlns:a16="http://schemas.microsoft.com/office/drawing/2014/main" id="{5792B0AC-9A3B-57B2-CDB0-D710149E743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7446" y="1767266"/>
              <a:ext cx="7448688" cy="4156880"/>
            </a:xfrm>
            <a:prstGeom prst="rect">
              <a:avLst/>
            </a:prstGeom>
          </p:spPr>
        </p:pic>
        <p:sp>
          <p:nvSpPr>
            <p:cNvPr id="12" name="Freeform: Shape 11">
              <a:extLst>
                <a:ext uri="{FF2B5EF4-FFF2-40B4-BE49-F238E27FC236}">
                  <a16:creationId xmlns:a16="http://schemas.microsoft.com/office/drawing/2014/main" id="{64B06F41-F703-C6F1-B85B-27D6FD670F5E}"/>
                </a:ext>
              </a:extLst>
            </p:cNvPr>
            <p:cNvSpPr/>
            <p:nvPr/>
          </p:nvSpPr>
          <p:spPr>
            <a:xfrm>
              <a:off x="4301594" y="4026030"/>
              <a:ext cx="96065" cy="1394727"/>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r>
                <a:rPr lang="en-US" sz="1200" dirty="0">
                  <a:solidFill>
                    <a:schemeClr val="accent2"/>
                  </a:solidFill>
                </a:rPr>
                <a:t>..</a:t>
              </a:r>
            </a:p>
            <a:p>
              <a:pPr algn="ctr"/>
              <a:r>
                <a:rPr lang="en-US" sz="1200" dirty="0">
                  <a:solidFill>
                    <a:schemeClr val="accent2"/>
                  </a:solidFill>
                </a:rPr>
                <a:t>....</a:t>
              </a:r>
            </a:p>
          </p:txBody>
        </p:sp>
        <p:sp>
          <p:nvSpPr>
            <p:cNvPr id="13" name="Freeform: Shape 12">
              <a:extLst>
                <a:ext uri="{FF2B5EF4-FFF2-40B4-BE49-F238E27FC236}">
                  <a16:creationId xmlns:a16="http://schemas.microsoft.com/office/drawing/2014/main" id="{C897A377-0504-800E-EB4C-9070B51A553B}"/>
                </a:ext>
              </a:extLst>
            </p:cNvPr>
            <p:cNvSpPr/>
            <p:nvPr/>
          </p:nvSpPr>
          <p:spPr>
            <a:xfrm>
              <a:off x="4328488" y="4069851"/>
              <a:ext cx="96065" cy="1394727"/>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r>
                <a:rPr lang="en-US" sz="1200" dirty="0">
                  <a:solidFill>
                    <a:schemeClr val="accent2"/>
                  </a:solidFill>
                </a:rPr>
                <a:t>..</a:t>
              </a:r>
            </a:p>
            <a:p>
              <a:pPr algn="ctr"/>
              <a:r>
                <a:rPr lang="en-US" sz="1200" dirty="0">
                  <a:solidFill>
                    <a:schemeClr val="accent2"/>
                  </a:solidFill>
                </a:rPr>
                <a:t>....</a:t>
              </a:r>
            </a:p>
          </p:txBody>
        </p:sp>
        <p:sp>
          <p:nvSpPr>
            <p:cNvPr id="14" name="Freeform: Shape 13">
              <a:extLst>
                <a:ext uri="{FF2B5EF4-FFF2-40B4-BE49-F238E27FC236}">
                  <a16:creationId xmlns:a16="http://schemas.microsoft.com/office/drawing/2014/main" id="{CF7DC57A-C253-57AF-E548-B39A4142CAA2}"/>
                </a:ext>
              </a:extLst>
            </p:cNvPr>
            <p:cNvSpPr/>
            <p:nvPr/>
          </p:nvSpPr>
          <p:spPr>
            <a:xfrm>
              <a:off x="4322942" y="4139292"/>
              <a:ext cx="96065" cy="1394727"/>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r>
                <a:rPr lang="en-US" sz="1200" dirty="0">
                  <a:solidFill>
                    <a:schemeClr val="accent2"/>
                  </a:solidFill>
                </a:rPr>
                <a:t>..</a:t>
              </a:r>
            </a:p>
            <a:p>
              <a:pPr algn="ctr"/>
              <a:r>
                <a:rPr lang="en-US" sz="1200" dirty="0">
                  <a:solidFill>
                    <a:schemeClr val="accent2"/>
                  </a:solidFill>
                </a:rPr>
                <a:t>....</a:t>
              </a:r>
            </a:p>
          </p:txBody>
        </p:sp>
        <p:sp>
          <p:nvSpPr>
            <p:cNvPr id="15" name="Freeform: Shape 14">
              <a:extLst>
                <a:ext uri="{FF2B5EF4-FFF2-40B4-BE49-F238E27FC236}">
                  <a16:creationId xmlns:a16="http://schemas.microsoft.com/office/drawing/2014/main" id="{7C99CBB0-4501-B470-7776-E57FD4204EFB}"/>
                </a:ext>
              </a:extLst>
            </p:cNvPr>
            <p:cNvSpPr/>
            <p:nvPr/>
          </p:nvSpPr>
          <p:spPr>
            <a:xfrm>
              <a:off x="4296048" y="4113672"/>
              <a:ext cx="96065" cy="1394727"/>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r>
                <a:rPr lang="en-US" sz="1200" dirty="0">
                  <a:solidFill>
                    <a:schemeClr val="accent2"/>
                  </a:solidFill>
                </a:rPr>
                <a:t>..</a:t>
              </a:r>
            </a:p>
            <a:p>
              <a:pPr algn="ctr"/>
              <a:r>
                <a:rPr lang="en-US" sz="1200" dirty="0">
                  <a:solidFill>
                    <a:schemeClr val="accent2"/>
                  </a:solidFill>
                </a:rPr>
                <a:t>....</a:t>
              </a:r>
            </a:p>
          </p:txBody>
        </p:sp>
        <p:sp>
          <p:nvSpPr>
            <p:cNvPr id="16" name="Freeform: Shape 15">
              <a:extLst>
                <a:ext uri="{FF2B5EF4-FFF2-40B4-BE49-F238E27FC236}">
                  <a16:creationId xmlns:a16="http://schemas.microsoft.com/office/drawing/2014/main" id="{080E34F8-554E-7179-CC35-CB9F19AA7686}"/>
                </a:ext>
              </a:extLst>
            </p:cNvPr>
            <p:cNvSpPr/>
            <p:nvPr/>
          </p:nvSpPr>
          <p:spPr>
            <a:xfrm>
              <a:off x="4369614" y="4000410"/>
              <a:ext cx="96065" cy="1394727"/>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r>
                <a:rPr lang="en-US" sz="1200" dirty="0">
                  <a:solidFill>
                    <a:schemeClr val="accent2"/>
                  </a:solidFill>
                </a:rPr>
                <a:t>..</a:t>
              </a:r>
            </a:p>
            <a:p>
              <a:pPr algn="ctr"/>
              <a:r>
                <a:rPr lang="en-US" sz="1200" dirty="0">
                  <a:solidFill>
                    <a:schemeClr val="accent2"/>
                  </a:solidFill>
                </a:rPr>
                <a:t>....</a:t>
              </a:r>
            </a:p>
          </p:txBody>
        </p:sp>
        <p:sp>
          <p:nvSpPr>
            <p:cNvPr id="17" name="Freeform: Shape 16">
              <a:extLst>
                <a:ext uri="{FF2B5EF4-FFF2-40B4-BE49-F238E27FC236}">
                  <a16:creationId xmlns:a16="http://schemas.microsoft.com/office/drawing/2014/main" id="{E6287A3F-253E-3AE1-0E2B-A6697F93B19E}"/>
                </a:ext>
              </a:extLst>
            </p:cNvPr>
            <p:cNvSpPr/>
            <p:nvPr/>
          </p:nvSpPr>
          <p:spPr>
            <a:xfrm>
              <a:off x="4360301" y="4104571"/>
              <a:ext cx="96065" cy="1394727"/>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r>
                <a:rPr lang="en-US" sz="1200" dirty="0">
                  <a:solidFill>
                    <a:schemeClr val="accent2"/>
                  </a:solidFill>
                </a:rPr>
                <a:t>..</a:t>
              </a:r>
            </a:p>
            <a:p>
              <a:pPr algn="ctr"/>
              <a:r>
                <a:rPr lang="en-US" sz="1200" dirty="0">
                  <a:solidFill>
                    <a:schemeClr val="accent2"/>
                  </a:solidFill>
                </a:rPr>
                <a:t>....</a:t>
              </a:r>
            </a:p>
          </p:txBody>
        </p:sp>
        <p:sp>
          <p:nvSpPr>
            <p:cNvPr id="18" name="Freeform: Shape 17">
              <a:extLst>
                <a:ext uri="{FF2B5EF4-FFF2-40B4-BE49-F238E27FC236}">
                  <a16:creationId xmlns:a16="http://schemas.microsoft.com/office/drawing/2014/main" id="{E78860CC-E9DA-E452-00C5-B3479EABB1DE}"/>
                </a:ext>
              </a:extLst>
            </p:cNvPr>
            <p:cNvSpPr/>
            <p:nvPr/>
          </p:nvSpPr>
          <p:spPr>
            <a:xfrm>
              <a:off x="4250789" y="4242861"/>
              <a:ext cx="96065" cy="1394727"/>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r>
                <a:rPr lang="en-US" sz="1200" dirty="0">
                  <a:solidFill>
                    <a:schemeClr val="accent2"/>
                  </a:solidFill>
                </a:rPr>
                <a:t>..</a:t>
              </a:r>
            </a:p>
            <a:p>
              <a:pPr algn="ctr"/>
              <a:r>
                <a:rPr lang="en-US" sz="1200" dirty="0">
                  <a:solidFill>
                    <a:schemeClr val="accent2"/>
                  </a:solidFill>
                </a:rPr>
                <a:t>..</a:t>
              </a:r>
            </a:p>
          </p:txBody>
        </p:sp>
        <p:sp>
          <p:nvSpPr>
            <p:cNvPr id="21" name="Left Brace 20">
              <a:extLst>
                <a:ext uri="{FF2B5EF4-FFF2-40B4-BE49-F238E27FC236}">
                  <a16:creationId xmlns:a16="http://schemas.microsoft.com/office/drawing/2014/main" id="{5173A21C-746F-3C03-F40E-CBDB497A5043}"/>
                </a:ext>
              </a:extLst>
            </p:cNvPr>
            <p:cNvSpPr/>
            <p:nvPr/>
          </p:nvSpPr>
          <p:spPr>
            <a:xfrm rot="17500083">
              <a:off x="4213921" y="5503414"/>
              <a:ext cx="190284" cy="156997"/>
            </a:xfrm>
            <a:prstGeom prst="leftBrace">
              <a:avLst/>
            </a:prstGeom>
            <a:noFill/>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solidFill>
                  <a:schemeClr val="accent2"/>
                </a:solidFill>
              </a:endParaRPr>
            </a:p>
          </p:txBody>
        </p:sp>
        <p:sp>
          <p:nvSpPr>
            <p:cNvPr id="23" name="TextBox 22">
              <a:extLst>
                <a:ext uri="{FF2B5EF4-FFF2-40B4-BE49-F238E27FC236}">
                  <a16:creationId xmlns:a16="http://schemas.microsoft.com/office/drawing/2014/main" id="{CA76D080-ECD3-F7CC-3329-6981E87CBAB9}"/>
                </a:ext>
              </a:extLst>
            </p:cNvPr>
            <p:cNvSpPr txBox="1"/>
            <p:nvPr/>
          </p:nvSpPr>
          <p:spPr>
            <a:xfrm>
              <a:off x="3236605" y="5503949"/>
              <a:ext cx="1133009" cy="307777"/>
            </a:xfrm>
            <a:prstGeom prst="rect">
              <a:avLst/>
            </a:prstGeom>
            <a:noFill/>
          </p:spPr>
          <p:txBody>
            <a:bodyPr wrap="square">
              <a:spAutoFit/>
            </a:bodyPr>
            <a:lstStyle/>
            <a:p>
              <a:pPr algn="ctr"/>
              <a:r>
                <a:rPr lang="en-US" sz="1400" dirty="0">
                  <a:solidFill>
                    <a:srgbClr val="454545"/>
                  </a:solidFill>
                  <a:latin typeface="Times New Roman" panose="02020603050405020304" pitchFamily="18" charset="0"/>
                  <a:cs typeface="Times New Roman" panose="02020603050405020304" pitchFamily="18" charset="0"/>
                </a:rPr>
                <a:t>Ionic current</a:t>
              </a:r>
              <a:endParaRPr lang="nl-NL" sz="1400" dirty="0">
                <a:solidFill>
                  <a:srgbClr val="454545"/>
                </a:solidFill>
                <a:latin typeface="Times New Roman" panose="02020603050405020304" pitchFamily="18" charset="0"/>
                <a:cs typeface="Times New Roman" panose="02020603050405020304" pitchFamily="18" charset="0"/>
              </a:endParaRPr>
            </a:p>
          </p:txBody>
        </p:sp>
        <p:sp>
          <p:nvSpPr>
            <p:cNvPr id="24" name="Freeform: Shape 23">
              <a:extLst>
                <a:ext uri="{FF2B5EF4-FFF2-40B4-BE49-F238E27FC236}">
                  <a16:creationId xmlns:a16="http://schemas.microsoft.com/office/drawing/2014/main" id="{BF50FEEE-0379-509C-E658-5581E3550D95}"/>
                </a:ext>
              </a:extLst>
            </p:cNvPr>
            <p:cNvSpPr/>
            <p:nvPr/>
          </p:nvSpPr>
          <p:spPr>
            <a:xfrm flipV="1">
              <a:off x="4199119" y="5467347"/>
              <a:ext cx="285750" cy="89522"/>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endParaRPr lang="en-US" sz="1200" dirty="0">
                <a:solidFill>
                  <a:schemeClr val="accent2"/>
                </a:solidFill>
              </a:endParaRPr>
            </a:p>
          </p:txBody>
        </p:sp>
        <p:sp>
          <p:nvSpPr>
            <p:cNvPr id="25" name="Freeform: Shape 24">
              <a:extLst>
                <a:ext uri="{FF2B5EF4-FFF2-40B4-BE49-F238E27FC236}">
                  <a16:creationId xmlns:a16="http://schemas.microsoft.com/office/drawing/2014/main" id="{964EC97B-1C4C-195A-B365-243A429861D8}"/>
                </a:ext>
              </a:extLst>
            </p:cNvPr>
            <p:cNvSpPr/>
            <p:nvPr/>
          </p:nvSpPr>
          <p:spPr>
            <a:xfrm flipV="1">
              <a:off x="4167043" y="5440640"/>
              <a:ext cx="285750" cy="89522"/>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endParaRPr lang="en-US" sz="1200" dirty="0">
                <a:solidFill>
                  <a:schemeClr val="accent2"/>
                </a:solidFill>
              </a:endParaRPr>
            </a:p>
          </p:txBody>
        </p:sp>
        <p:sp>
          <p:nvSpPr>
            <p:cNvPr id="26" name="Freeform: Shape 25">
              <a:extLst>
                <a:ext uri="{FF2B5EF4-FFF2-40B4-BE49-F238E27FC236}">
                  <a16:creationId xmlns:a16="http://schemas.microsoft.com/office/drawing/2014/main" id="{D9D41218-011F-D323-B23D-1DA39307F72F}"/>
                </a:ext>
              </a:extLst>
            </p:cNvPr>
            <p:cNvSpPr/>
            <p:nvPr/>
          </p:nvSpPr>
          <p:spPr>
            <a:xfrm flipV="1">
              <a:off x="4162860" y="5404782"/>
              <a:ext cx="285750" cy="89522"/>
            </a:xfrm>
            <a:custGeom>
              <a:avLst/>
              <a:gdLst>
                <a:gd name="connsiteX0" fmla="*/ 110467 w 188743"/>
                <a:gd name="connsiteY0" fmla="*/ 0 h 1394727"/>
                <a:gd name="connsiteX1" fmla="*/ 110467 w 188743"/>
                <a:gd name="connsiteY1" fmla="*/ 0 h 1394727"/>
                <a:gd name="connsiteX2" fmla="*/ 74888 w 188743"/>
                <a:gd name="connsiteY2" fmla="*/ 17790 h 1394727"/>
                <a:gd name="connsiteX3" fmla="*/ 67772 w 188743"/>
                <a:gd name="connsiteY3" fmla="*/ 46254 h 1394727"/>
                <a:gd name="connsiteX4" fmla="*/ 74888 w 188743"/>
                <a:gd name="connsiteY4" fmla="*/ 67602 h 1394727"/>
                <a:gd name="connsiteX5" fmla="*/ 89119 w 188743"/>
                <a:gd name="connsiteY5" fmla="*/ 81834 h 1394727"/>
                <a:gd name="connsiteX6" fmla="*/ 92677 w 188743"/>
                <a:gd name="connsiteY6" fmla="*/ 99624 h 1394727"/>
                <a:gd name="connsiteX7" fmla="*/ 99793 w 188743"/>
                <a:gd name="connsiteY7" fmla="*/ 113856 h 1394727"/>
                <a:gd name="connsiteX8" fmla="*/ 89119 w 188743"/>
                <a:gd name="connsiteY8" fmla="*/ 142319 h 1394727"/>
                <a:gd name="connsiteX9" fmla="*/ 82003 w 188743"/>
                <a:gd name="connsiteY9" fmla="*/ 270407 h 1394727"/>
                <a:gd name="connsiteX10" fmla="*/ 71330 w 188743"/>
                <a:gd name="connsiteY10" fmla="*/ 348682 h 1394727"/>
                <a:gd name="connsiteX11" fmla="*/ 67772 w 188743"/>
                <a:gd name="connsiteY11" fmla="*/ 362914 h 1394727"/>
                <a:gd name="connsiteX12" fmla="*/ 60656 w 188743"/>
                <a:gd name="connsiteY12" fmla="*/ 398494 h 1394727"/>
                <a:gd name="connsiteX13" fmla="*/ 53540 w 188743"/>
                <a:gd name="connsiteY13" fmla="*/ 416284 h 1394727"/>
                <a:gd name="connsiteX14" fmla="*/ 49982 w 188743"/>
                <a:gd name="connsiteY14" fmla="*/ 437631 h 1394727"/>
                <a:gd name="connsiteX15" fmla="*/ 46424 w 188743"/>
                <a:gd name="connsiteY15" fmla="*/ 466095 h 1394727"/>
                <a:gd name="connsiteX16" fmla="*/ 42866 w 188743"/>
                <a:gd name="connsiteY16" fmla="*/ 476769 h 1394727"/>
                <a:gd name="connsiteX17" fmla="*/ 39308 w 188743"/>
                <a:gd name="connsiteY17" fmla="*/ 491001 h 1394727"/>
                <a:gd name="connsiteX18" fmla="*/ 35750 w 188743"/>
                <a:gd name="connsiteY18" fmla="*/ 501675 h 1394727"/>
                <a:gd name="connsiteX19" fmla="*/ 32192 w 188743"/>
                <a:gd name="connsiteY19" fmla="*/ 523023 h 1394727"/>
                <a:gd name="connsiteX20" fmla="*/ 17960 w 188743"/>
                <a:gd name="connsiteY20" fmla="*/ 562161 h 1394727"/>
                <a:gd name="connsiteX21" fmla="*/ 10844 w 188743"/>
                <a:gd name="connsiteY21" fmla="*/ 594182 h 1394727"/>
                <a:gd name="connsiteX22" fmla="*/ 3728 w 188743"/>
                <a:gd name="connsiteY22" fmla="*/ 604856 h 1394727"/>
                <a:gd name="connsiteX23" fmla="*/ 3728 w 188743"/>
                <a:gd name="connsiteY23" fmla="*/ 686690 h 1394727"/>
                <a:gd name="connsiteX24" fmla="*/ 10844 w 188743"/>
                <a:gd name="connsiteY24" fmla="*/ 700922 h 1394727"/>
                <a:gd name="connsiteX25" fmla="*/ 21518 w 188743"/>
                <a:gd name="connsiteY25" fmla="*/ 708038 h 1394727"/>
                <a:gd name="connsiteX26" fmla="*/ 28634 w 188743"/>
                <a:gd name="connsiteY26" fmla="*/ 718712 h 1394727"/>
                <a:gd name="connsiteX27" fmla="*/ 39308 w 188743"/>
                <a:gd name="connsiteY27" fmla="*/ 732943 h 1394727"/>
                <a:gd name="connsiteX28" fmla="*/ 46424 w 188743"/>
                <a:gd name="connsiteY28" fmla="*/ 750733 h 1394727"/>
                <a:gd name="connsiteX29" fmla="*/ 42866 w 188743"/>
                <a:gd name="connsiteY29" fmla="*/ 800545 h 1394727"/>
                <a:gd name="connsiteX30" fmla="*/ 39308 w 188743"/>
                <a:gd name="connsiteY30" fmla="*/ 814777 h 1394727"/>
                <a:gd name="connsiteX31" fmla="*/ 28634 w 188743"/>
                <a:gd name="connsiteY31" fmla="*/ 843241 h 1394727"/>
                <a:gd name="connsiteX32" fmla="*/ 21518 w 188743"/>
                <a:gd name="connsiteY32" fmla="*/ 893052 h 1394727"/>
                <a:gd name="connsiteX33" fmla="*/ 25076 w 188743"/>
                <a:gd name="connsiteY33" fmla="*/ 1056719 h 1394727"/>
                <a:gd name="connsiteX34" fmla="*/ 42866 w 188743"/>
                <a:gd name="connsiteY34" fmla="*/ 1095857 h 1394727"/>
                <a:gd name="connsiteX35" fmla="*/ 49982 w 188743"/>
                <a:gd name="connsiteY35" fmla="*/ 1117205 h 1394727"/>
                <a:gd name="connsiteX36" fmla="*/ 57098 w 188743"/>
                <a:gd name="connsiteY36" fmla="*/ 1145669 h 1394727"/>
                <a:gd name="connsiteX37" fmla="*/ 53540 w 188743"/>
                <a:gd name="connsiteY37" fmla="*/ 1330684 h 1394727"/>
                <a:gd name="connsiteX38" fmla="*/ 46424 w 188743"/>
                <a:gd name="connsiteY38" fmla="*/ 1348473 h 1394727"/>
                <a:gd name="connsiteX39" fmla="*/ 42866 w 188743"/>
                <a:gd name="connsiteY39" fmla="*/ 1362705 h 1394727"/>
                <a:gd name="connsiteX40" fmla="*/ 64214 w 188743"/>
                <a:gd name="connsiteY40" fmla="*/ 1384053 h 1394727"/>
                <a:gd name="connsiteX41" fmla="*/ 78446 w 188743"/>
                <a:gd name="connsiteY41" fmla="*/ 1387611 h 1394727"/>
                <a:gd name="connsiteX42" fmla="*/ 114025 w 188743"/>
                <a:gd name="connsiteY42" fmla="*/ 1394727 h 1394727"/>
                <a:gd name="connsiteX43" fmla="*/ 135373 w 188743"/>
                <a:gd name="connsiteY43" fmla="*/ 1387611 h 1394727"/>
                <a:gd name="connsiteX44" fmla="*/ 142489 w 188743"/>
                <a:gd name="connsiteY44" fmla="*/ 1376937 h 1394727"/>
                <a:gd name="connsiteX45" fmla="*/ 149605 w 188743"/>
                <a:gd name="connsiteY45" fmla="*/ 1348473 h 1394727"/>
                <a:gd name="connsiteX46" fmla="*/ 153163 w 188743"/>
                <a:gd name="connsiteY46" fmla="*/ 1323568 h 1394727"/>
                <a:gd name="connsiteX47" fmla="*/ 163837 w 188743"/>
                <a:gd name="connsiteY47" fmla="*/ 1270198 h 1394727"/>
                <a:gd name="connsiteX48" fmla="*/ 170953 w 188743"/>
                <a:gd name="connsiteY48" fmla="*/ 1209712 h 1394727"/>
                <a:gd name="connsiteX49" fmla="*/ 174511 w 188743"/>
                <a:gd name="connsiteY49" fmla="*/ 1181249 h 1394727"/>
                <a:gd name="connsiteX50" fmla="*/ 181627 w 188743"/>
                <a:gd name="connsiteY50" fmla="*/ 1149227 h 1394727"/>
                <a:gd name="connsiteX51" fmla="*/ 185185 w 188743"/>
                <a:gd name="connsiteY51" fmla="*/ 1120763 h 1394727"/>
                <a:gd name="connsiteX52" fmla="*/ 188743 w 188743"/>
                <a:gd name="connsiteY52" fmla="*/ 1102973 h 1394727"/>
                <a:gd name="connsiteX53" fmla="*/ 174511 w 188743"/>
                <a:gd name="connsiteY53" fmla="*/ 1003350 h 1394727"/>
                <a:gd name="connsiteX54" fmla="*/ 167395 w 188743"/>
                <a:gd name="connsiteY54" fmla="*/ 978444 h 1394727"/>
                <a:gd name="connsiteX55" fmla="*/ 156721 w 188743"/>
                <a:gd name="connsiteY55" fmla="*/ 942864 h 1394727"/>
                <a:gd name="connsiteX56" fmla="*/ 149605 w 188743"/>
                <a:gd name="connsiteY56" fmla="*/ 903726 h 1394727"/>
                <a:gd name="connsiteX57" fmla="*/ 142489 w 188743"/>
                <a:gd name="connsiteY57" fmla="*/ 893052 h 1394727"/>
                <a:gd name="connsiteX58" fmla="*/ 138931 w 188743"/>
                <a:gd name="connsiteY58" fmla="*/ 878821 h 1394727"/>
                <a:gd name="connsiteX59" fmla="*/ 128257 w 188743"/>
                <a:gd name="connsiteY59" fmla="*/ 829009 h 1394727"/>
                <a:gd name="connsiteX60" fmla="*/ 131815 w 188743"/>
                <a:gd name="connsiteY60" fmla="*/ 772081 h 1394727"/>
                <a:gd name="connsiteX61" fmla="*/ 138931 w 188743"/>
                <a:gd name="connsiteY61" fmla="*/ 743617 h 1394727"/>
                <a:gd name="connsiteX62" fmla="*/ 142489 w 188743"/>
                <a:gd name="connsiteY62" fmla="*/ 715154 h 1394727"/>
                <a:gd name="connsiteX63" fmla="*/ 149605 w 188743"/>
                <a:gd name="connsiteY63" fmla="*/ 697364 h 1394727"/>
                <a:gd name="connsiteX64" fmla="*/ 156721 w 188743"/>
                <a:gd name="connsiteY64" fmla="*/ 668900 h 1394727"/>
                <a:gd name="connsiteX65" fmla="*/ 170953 w 188743"/>
                <a:gd name="connsiteY65" fmla="*/ 622646 h 1394727"/>
                <a:gd name="connsiteX66" fmla="*/ 167395 w 188743"/>
                <a:gd name="connsiteY66" fmla="*/ 437631 h 1394727"/>
                <a:gd name="connsiteX67" fmla="*/ 156721 w 188743"/>
                <a:gd name="connsiteY67" fmla="*/ 206363 h 1394727"/>
                <a:gd name="connsiteX68" fmla="*/ 149605 w 188743"/>
                <a:gd name="connsiteY68" fmla="*/ 192131 h 1394727"/>
                <a:gd name="connsiteX69" fmla="*/ 146047 w 188743"/>
                <a:gd name="connsiteY69" fmla="*/ 160109 h 1394727"/>
                <a:gd name="connsiteX70" fmla="*/ 156721 w 188743"/>
                <a:gd name="connsiteY70" fmla="*/ 113856 h 1394727"/>
                <a:gd name="connsiteX71" fmla="*/ 153163 w 188743"/>
                <a:gd name="connsiteY71" fmla="*/ 64044 h 1394727"/>
                <a:gd name="connsiteX72" fmla="*/ 146047 w 188743"/>
                <a:gd name="connsiteY72" fmla="*/ 49812 h 1394727"/>
                <a:gd name="connsiteX73" fmla="*/ 142489 w 188743"/>
                <a:gd name="connsiteY73" fmla="*/ 35580 h 1394727"/>
                <a:gd name="connsiteX74" fmla="*/ 135373 w 188743"/>
                <a:gd name="connsiteY74" fmla="*/ 21348 h 1394727"/>
                <a:gd name="connsiteX75" fmla="*/ 131815 w 188743"/>
                <a:gd name="connsiteY75" fmla="*/ 10674 h 1394727"/>
                <a:gd name="connsiteX76" fmla="*/ 110467 w 188743"/>
                <a:gd name="connsiteY76" fmla="*/ 0 h 13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8743" h="1394727">
                  <a:moveTo>
                    <a:pt x="110467" y="0"/>
                  </a:moveTo>
                  <a:lnTo>
                    <a:pt x="110467" y="0"/>
                  </a:lnTo>
                  <a:cubicBezTo>
                    <a:pt x="98607" y="5930"/>
                    <a:pt x="83882" y="8047"/>
                    <a:pt x="74888" y="17790"/>
                  </a:cubicBezTo>
                  <a:cubicBezTo>
                    <a:pt x="68255" y="24976"/>
                    <a:pt x="67772" y="46254"/>
                    <a:pt x="67772" y="46254"/>
                  </a:cubicBezTo>
                  <a:cubicBezTo>
                    <a:pt x="70144" y="53370"/>
                    <a:pt x="71029" y="61170"/>
                    <a:pt x="74888" y="67602"/>
                  </a:cubicBezTo>
                  <a:cubicBezTo>
                    <a:pt x="78340" y="73355"/>
                    <a:pt x="85861" y="75969"/>
                    <a:pt x="89119" y="81834"/>
                  </a:cubicBezTo>
                  <a:cubicBezTo>
                    <a:pt x="92056" y="87120"/>
                    <a:pt x="90765" y="93887"/>
                    <a:pt x="92677" y="99624"/>
                  </a:cubicBezTo>
                  <a:cubicBezTo>
                    <a:pt x="94354" y="104656"/>
                    <a:pt x="97421" y="109112"/>
                    <a:pt x="99793" y="113856"/>
                  </a:cubicBezTo>
                  <a:cubicBezTo>
                    <a:pt x="95107" y="123227"/>
                    <a:pt x="89706" y="131455"/>
                    <a:pt x="89119" y="142319"/>
                  </a:cubicBezTo>
                  <a:cubicBezTo>
                    <a:pt x="82013" y="273786"/>
                    <a:pt x="98272" y="221599"/>
                    <a:pt x="82003" y="270407"/>
                  </a:cubicBezTo>
                  <a:cubicBezTo>
                    <a:pt x="79913" y="287128"/>
                    <a:pt x="75799" y="326339"/>
                    <a:pt x="71330" y="348682"/>
                  </a:cubicBezTo>
                  <a:cubicBezTo>
                    <a:pt x="70371" y="353477"/>
                    <a:pt x="68731" y="358119"/>
                    <a:pt x="67772" y="362914"/>
                  </a:cubicBezTo>
                  <a:cubicBezTo>
                    <a:pt x="65144" y="376052"/>
                    <a:pt x="64788" y="386097"/>
                    <a:pt x="60656" y="398494"/>
                  </a:cubicBezTo>
                  <a:cubicBezTo>
                    <a:pt x="58636" y="404553"/>
                    <a:pt x="55912" y="410354"/>
                    <a:pt x="53540" y="416284"/>
                  </a:cubicBezTo>
                  <a:cubicBezTo>
                    <a:pt x="52354" y="423400"/>
                    <a:pt x="51002" y="430490"/>
                    <a:pt x="49982" y="437631"/>
                  </a:cubicBezTo>
                  <a:cubicBezTo>
                    <a:pt x="48630" y="447097"/>
                    <a:pt x="48134" y="456687"/>
                    <a:pt x="46424" y="466095"/>
                  </a:cubicBezTo>
                  <a:cubicBezTo>
                    <a:pt x="45753" y="469785"/>
                    <a:pt x="43896" y="473163"/>
                    <a:pt x="42866" y="476769"/>
                  </a:cubicBezTo>
                  <a:cubicBezTo>
                    <a:pt x="41523" y="481471"/>
                    <a:pt x="40651" y="486299"/>
                    <a:pt x="39308" y="491001"/>
                  </a:cubicBezTo>
                  <a:cubicBezTo>
                    <a:pt x="38278" y="494607"/>
                    <a:pt x="36564" y="498014"/>
                    <a:pt x="35750" y="501675"/>
                  </a:cubicBezTo>
                  <a:cubicBezTo>
                    <a:pt x="34185" y="508717"/>
                    <a:pt x="33942" y="516024"/>
                    <a:pt x="32192" y="523023"/>
                  </a:cubicBezTo>
                  <a:cubicBezTo>
                    <a:pt x="29147" y="535204"/>
                    <a:pt x="22676" y="550371"/>
                    <a:pt x="17960" y="562161"/>
                  </a:cubicBezTo>
                  <a:cubicBezTo>
                    <a:pt x="16593" y="570360"/>
                    <a:pt x="15223" y="585423"/>
                    <a:pt x="10844" y="594182"/>
                  </a:cubicBezTo>
                  <a:cubicBezTo>
                    <a:pt x="8932" y="598007"/>
                    <a:pt x="6100" y="601298"/>
                    <a:pt x="3728" y="604856"/>
                  </a:cubicBezTo>
                  <a:cubicBezTo>
                    <a:pt x="616" y="639083"/>
                    <a:pt x="-2814" y="651799"/>
                    <a:pt x="3728" y="686690"/>
                  </a:cubicBezTo>
                  <a:cubicBezTo>
                    <a:pt x="4705" y="691903"/>
                    <a:pt x="7448" y="696847"/>
                    <a:pt x="10844" y="700922"/>
                  </a:cubicBezTo>
                  <a:cubicBezTo>
                    <a:pt x="13582" y="704207"/>
                    <a:pt x="17960" y="705666"/>
                    <a:pt x="21518" y="708038"/>
                  </a:cubicBezTo>
                  <a:cubicBezTo>
                    <a:pt x="23890" y="711596"/>
                    <a:pt x="26148" y="715232"/>
                    <a:pt x="28634" y="718712"/>
                  </a:cubicBezTo>
                  <a:cubicBezTo>
                    <a:pt x="32081" y="723537"/>
                    <a:pt x="36428" y="727760"/>
                    <a:pt x="39308" y="732943"/>
                  </a:cubicBezTo>
                  <a:cubicBezTo>
                    <a:pt x="42410" y="738526"/>
                    <a:pt x="44052" y="744803"/>
                    <a:pt x="46424" y="750733"/>
                  </a:cubicBezTo>
                  <a:cubicBezTo>
                    <a:pt x="45238" y="767337"/>
                    <a:pt x="44704" y="784001"/>
                    <a:pt x="42866" y="800545"/>
                  </a:cubicBezTo>
                  <a:cubicBezTo>
                    <a:pt x="42326" y="805405"/>
                    <a:pt x="40651" y="810075"/>
                    <a:pt x="39308" y="814777"/>
                  </a:cubicBezTo>
                  <a:cubicBezTo>
                    <a:pt x="36519" y="824538"/>
                    <a:pt x="32394" y="833842"/>
                    <a:pt x="28634" y="843241"/>
                  </a:cubicBezTo>
                  <a:cubicBezTo>
                    <a:pt x="26864" y="853862"/>
                    <a:pt x="21518" y="884148"/>
                    <a:pt x="21518" y="893052"/>
                  </a:cubicBezTo>
                  <a:cubicBezTo>
                    <a:pt x="21518" y="947621"/>
                    <a:pt x="19363" y="1002450"/>
                    <a:pt x="25076" y="1056719"/>
                  </a:cubicBezTo>
                  <a:cubicBezTo>
                    <a:pt x="26576" y="1070971"/>
                    <a:pt x="37410" y="1082606"/>
                    <a:pt x="42866" y="1095857"/>
                  </a:cubicBezTo>
                  <a:cubicBezTo>
                    <a:pt x="45722" y="1102793"/>
                    <a:pt x="47921" y="1109993"/>
                    <a:pt x="49982" y="1117205"/>
                  </a:cubicBezTo>
                  <a:cubicBezTo>
                    <a:pt x="52669" y="1126609"/>
                    <a:pt x="57098" y="1145669"/>
                    <a:pt x="57098" y="1145669"/>
                  </a:cubicBezTo>
                  <a:cubicBezTo>
                    <a:pt x="55912" y="1207341"/>
                    <a:pt x="56782" y="1269086"/>
                    <a:pt x="53540" y="1330684"/>
                  </a:cubicBezTo>
                  <a:cubicBezTo>
                    <a:pt x="53204" y="1337062"/>
                    <a:pt x="48444" y="1342414"/>
                    <a:pt x="46424" y="1348473"/>
                  </a:cubicBezTo>
                  <a:cubicBezTo>
                    <a:pt x="44878" y="1353112"/>
                    <a:pt x="44052" y="1357961"/>
                    <a:pt x="42866" y="1362705"/>
                  </a:cubicBezTo>
                  <a:cubicBezTo>
                    <a:pt x="50410" y="1372763"/>
                    <a:pt x="52713" y="1379124"/>
                    <a:pt x="64214" y="1384053"/>
                  </a:cubicBezTo>
                  <a:cubicBezTo>
                    <a:pt x="68709" y="1385979"/>
                    <a:pt x="73665" y="1386586"/>
                    <a:pt x="78446" y="1387611"/>
                  </a:cubicBezTo>
                  <a:cubicBezTo>
                    <a:pt x="90272" y="1390145"/>
                    <a:pt x="114025" y="1394727"/>
                    <a:pt x="114025" y="1394727"/>
                  </a:cubicBezTo>
                  <a:cubicBezTo>
                    <a:pt x="121141" y="1392355"/>
                    <a:pt x="129012" y="1391586"/>
                    <a:pt x="135373" y="1387611"/>
                  </a:cubicBezTo>
                  <a:cubicBezTo>
                    <a:pt x="138999" y="1385345"/>
                    <a:pt x="140577" y="1380762"/>
                    <a:pt x="142489" y="1376937"/>
                  </a:cubicBezTo>
                  <a:cubicBezTo>
                    <a:pt x="145926" y="1370063"/>
                    <a:pt x="148590" y="1354563"/>
                    <a:pt x="149605" y="1348473"/>
                  </a:cubicBezTo>
                  <a:cubicBezTo>
                    <a:pt x="150984" y="1340201"/>
                    <a:pt x="151784" y="1331840"/>
                    <a:pt x="153163" y="1323568"/>
                  </a:cubicBezTo>
                  <a:cubicBezTo>
                    <a:pt x="159156" y="1287609"/>
                    <a:pt x="157800" y="1294348"/>
                    <a:pt x="163837" y="1270198"/>
                  </a:cubicBezTo>
                  <a:cubicBezTo>
                    <a:pt x="171992" y="1172336"/>
                    <a:pt x="162860" y="1262314"/>
                    <a:pt x="170953" y="1209712"/>
                  </a:cubicBezTo>
                  <a:cubicBezTo>
                    <a:pt x="172407" y="1200262"/>
                    <a:pt x="172849" y="1190665"/>
                    <a:pt x="174511" y="1181249"/>
                  </a:cubicBezTo>
                  <a:cubicBezTo>
                    <a:pt x="176411" y="1170481"/>
                    <a:pt x="179727" y="1159995"/>
                    <a:pt x="181627" y="1149227"/>
                  </a:cubicBezTo>
                  <a:cubicBezTo>
                    <a:pt x="183289" y="1139811"/>
                    <a:pt x="183731" y="1130214"/>
                    <a:pt x="185185" y="1120763"/>
                  </a:cubicBezTo>
                  <a:cubicBezTo>
                    <a:pt x="186105" y="1114786"/>
                    <a:pt x="187557" y="1108903"/>
                    <a:pt x="188743" y="1102973"/>
                  </a:cubicBezTo>
                  <a:cubicBezTo>
                    <a:pt x="185067" y="1073569"/>
                    <a:pt x="180825" y="1033342"/>
                    <a:pt x="174511" y="1003350"/>
                  </a:cubicBezTo>
                  <a:cubicBezTo>
                    <a:pt x="172732" y="994901"/>
                    <a:pt x="169336" y="986857"/>
                    <a:pt x="167395" y="978444"/>
                  </a:cubicBezTo>
                  <a:cubicBezTo>
                    <a:pt x="159801" y="945536"/>
                    <a:pt x="169390" y="968201"/>
                    <a:pt x="156721" y="942864"/>
                  </a:cubicBezTo>
                  <a:cubicBezTo>
                    <a:pt x="155897" y="937093"/>
                    <a:pt x="153200" y="912114"/>
                    <a:pt x="149605" y="903726"/>
                  </a:cubicBezTo>
                  <a:cubicBezTo>
                    <a:pt x="147921" y="899796"/>
                    <a:pt x="144861" y="896610"/>
                    <a:pt x="142489" y="893052"/>
                  </a:cubicBezTo>
                  <a:cubicBezTo>
                    <a:pt x="141303" y="888308"/>
                    <a:pt x="139890" y="883616"/>
                    <a:pt x="138931" y="878821"/>
                  </a:cubicBezTo>
                  <a:cubicBezTo>
                    <a:pt x="129197" y="830151"/>
                    <a:pt x="136559" y="853915"/>
                    <a:pt x="128257" y="829009"/>
                  </a:cubicBezTo>
                  <a:cubicBezTo>
                    <a:pt x="129443" y="810033"/>
                    <a:pt x="129457" y="790947"/>
                    <a:pt x="131815" y="772081"/>
                  </a:cubicBezTo>
                  <a:cubicBezTo>
                    <a:pt x="133028" y="762377"/>
                    <a:pt x="137718" y="753321"/>
                    <a:pt x="138931" y="743617"/>
                  </a:cubicBezTo>
                  <a:cubicBezTo>
                    <a:pt x="140117" y="734129"/>
                    <a:pt x="140339" y="724471"/>
                    <a:pt x="142489" y="715154"/>
                  </a:cubicBezTo>
                  <a:cubicBezTo>
                    <a:pt x="143925" y="708931"/>
                    <a:pt x="147727" y="703468"/>
                    <a:pt x="149605" y="697364"/>
                  </a:cubicBezTo>
                  <a:cubicBezTo>
                    <a:pt x="152481" y="688016"/>
                    <a:pt x="153804" y="678235"/>
                    <a:pt x="156721" y="668900"/>
                  </a:cubicBezTo>
                  <a:cubicBezTo>
                    <a:pt x="173310" y="615815"/>
                    <a:pt x="163145" y="661687"/>
                    <a:pt x="170953" y="622646"/>
                  </a:cubicBezTo>
                  <a:cubicBezTo>
                    <a:pt x="169767" y="560974"/>
                    <a:pt x="168496" y="499304"/>
                    <a:pt x="167395" y="437631"/>
                  </a:cubicBezTo>
                  <a:cubicBezTo>
                    <a:pt x="165197" y="314522"/>
                    <a:pt x="190137" y="281549"/>
                    <a:pt x="156721" y="206363"/>
                  </a:cubicBezTo>
                  <a:cubicBezTo>
                    <a:pt x="154567" y="201516"/>
                    <a:pt x="151977" y="196875"/>
                    <a:pt x="149605" y="192131"/>
                  </a:cubicBezTo>
                  <a:cubicBezTo>
                    <a:pt x="148419" y="181457"/>
                    <a:pt x="145483" y="170834"/>
                    <a:pt x="146047" y="160109"/>
                  </a:cubicBezTo>
                  <a:cubicBezTo>
                    <a:pt x="147029" y="141459"/>
                    <a:pt x="151468" y="129613"/>
                    <a:pt x="156721" y="113856"/>
                  </a:cubicBezTo>
                  <a:cubicBezTo>
                    <a:pt x="155535" y="97252"/>
                    <a:pt x="155900" y="80464"/>
                    <a:pt x="153163" y="64044"/>
                  </a:cubicBezTo>
                  <a:cubicBezTo>
                    <a:pt x="152291" y="58812"/>
                    <a:pt x="147909" y="54778"/>
                    <a:pt x="146047" y="49812"/>
                  </a:cubicBezTo>
                  <a:cubicBezTo>
                    <a:pt x="144330" y="45233"/>
                    <a:pt x="144206" y="40159"/>
                    <a:pt x="142489" y="35580"/>
                  </a:cubicBezTo>
                  <a:cubicBezTo>
                    <a:pt x="140627" y="30614"/>
                    <a:pt x="137462" y="26223"/>
                    <a:pt x="135373" y="21348"/>
                  </a:cubicBezTo>
                  <a:cubicBezTo>
                    <a:pt x="133896" y="17901"/>
                    <a:pt x="133895" y="13795"/>
                    <a:pt x="131815" y="10674"/>
                  </a:cubicBezTo>
                  <a:cubicBezTo>
                    <a:pt x="129024" y="6487"/>
                    <a:pt x="114025" y="1779"/>
                    <a:pt x="110467" y="0"/>
                  </a:cubicBez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a:t>
              </a:r>
            </a:p>
            <a:p>
              <a:pPr algn="ctr"/>
              <a:endParaRPr lang="en-US" sz="1200" dirty="0">
                <a:solidFill>
                  <a:schemeClr val="accent2"/>
                </a:solidFill>
              </a:endParaRPr>
            </a:p>
          </p:txBody>
        </p:sp>
      </p:grpSp>
      <p:pic>
        <p:nvPicPr>
          <p:cNvPr id="28" name="Picture 27">
            <a:extLst>
              <a:ext uri="{FF2B5EF4-FFF2-40B4-BE49-F238E27FC236}">
                <a16:creationId xmlns:a16="http://schemas.microsoft.com/office/drawing/2014/main" id="{36D03B25-DDC8-6222-3FA4-B2934CB0E1CE}"/>
              </a:ext>
            </a:extLst>
          </p:cNvPr>
          <p:cNvPicPr>
            <a:picLocks noChangeAspect="1"/>
          </p:cNvPicPr>
          <p:nvPr/>
        </p:nvPicPr>
        <p:blipFill>
          <a:blip r:embed="rId3"/>
          <a:stretch>
            <a:fillRect/>
          </a:stretch>
        </p:blipFill>
        <p:spPr>
          <a:xfrm>
            <a:off x="83692" y="1784"/>
            <a:ext cx="2134088" cy="501723"/>
          </a:xfrm>
          <a:prstGeom prst="rect">
            <a:avLst/>
          </a:prstGeom>
        </p:spPr>
      </p:pic>
      <p:sp>
        <p:nvSpPr>
          <p:cNvPr id="30" name="Rectangle 29">
            <a:extLst>
              <a:ext uri="{FF2B5EF4-FFF2-40B4-BE49-F238E27FC236}">
                <a16:creationId xmlns:a16="http://schemas.microsoft.com/office/drawing/2014/main" id="{EB97BB53-A1C1-0022-B3A2-DD05F08E9E13}"/>
              </a:ext>
            </a:extLst>
          </p:cNvPr>
          <p:cNvSpPr/>
          <p:nvPr/>
        </p:nvSpPr>
        <p:spPr>
          <a:xfrm>
            <a:off x="127221" y="5804989"/>
            <a:ext cx="8868249" cy="493918"/>
          </a:xfrm>
          <a:prstGeom prst="rect">
            <a:avLst/>
          </a:prstGeom>
        </p:spPr>
        <p:txBody>
          <a:bodyPr wrap="square">
            <a:spAutoFit/>
          </a:bodyPr>
          <a:lstStyle/>
          <a:p>
            <a:pPr algn="just">
              <a:lnSpc>
                <a:spcPct val="114000"/>
              </a:lnSpc>
            </a:pPr>
            <a:r>
              <a:rPr lang="en-US" sz="1200" dirty="0">
                <a:latin typeface="Century" charset="0"/>
                <a:ea typeface="Century" charset="0"/>
                <a:cs typeface="Century" charset="0"/>
              </a:rPr>
              <a:t>Nanopore sequencers rely solely on the electrochemical structure of the different nucleotides for identification and measure </a:t>
            </a:r>
            <a:r>
              <a:rPr lang="en-US" sz="1200" b="1" dirty="0">
                <a:solidFill>
                  <a:srgbClr val="0070C0"/>
                </a:solidFill>
                <a:latin typeface="Century" charset="0"/>
                <a:ea typeface="Century" charset="0"/>
                <a:cs typeface="Century" charset="0"/>
              </a:rPr>
              <a:t>the change in the ionic current</a:t>
            </a:r>
            <a:r>
              <a:rPr lang="en-US" sz="1200" dirty="0">
                <a:solidFill>
                  <a:srgbClr val="C00000"/>
                </a:solidFill>
                <a:latin typeface="Century" charset="0"/>
                <a:ea typeface="Century" charset="0"/>
                <a:cs typeface="Century" charset="0"/>
              </a:rPr>
              <a:t> </a:t>
            </a:r>
            <a:r>
              <a:rPr lang="en-US" sz="1200" dirty="0">
                <a:latin typeface="Century" charset="0"/>
                <a:ea typeface="Century" charset="0"/>
                <a:cs typeface="Century" charset="0"/>
              </a:rPr>
              <a:t>as long strands of DNA (ssDNA) pass through the </a:t>
            </a:r>
            <a:r>
              <a:rPr lang="en-US" sz="1200" b="1" dirty="0">
                <a:solidFill>
                  <a:srgbClr val="0070C0"/>
                </a:solidFill>
                <a:latin typeface="Century" charset="0"/>
                <a:ea typeface="Century" charset="0"/>
                <a:cs typeface="Century" charset="0"/>
              </a:rPr>
              <a:t>nano-scale protein pores</a:t>
            </a:r>
            <a:r>
              <a:rPr lang="en-US" sz="1200" dirty="0">
                <a:latin typeface="Century" charset="0"/>
                <a:ea typeface="Century" charset="0"/>
                <a:cs typeface="Century" charset="0"/>
              </a:rPr>
              <a:t>. </a:t>
            </a:r>
          </a:p>
        </p:txBody>
      </p:sp>
    </p:spTree>
    <p:extLst>
      <p:ext uri="{BB962C8B-B14F-4D97-AF65-F5344CB8AC3E}">
        <p14:creationId xmlns:p14="http://schemas.microsoft.com/office/powerpoint/2010/main" val="1028584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nline Media 3" title="How nanopore sequencing works">
            <a:hlinkClick r:id="" action="ppaction://media"/>
            <a:extLst>
              <a:ext uri="{FF2B5EF4-FFF2-40B4-BE49-F238E27FC236}">
                <a16:creationId xmlns:a16="http://schemas.microsoft.com/office/drawing/2014/main" id="{B7C4584C-9E54-DC9D-0E2F-C03BFAFE9009}"/>
              </a:ext>
            </a:extLst>
          </p:cNvPr>
          <p:cNvPicPr>
            <a:picLocks noRot="1" noChangeAspect="1"/>
          </p:cNvPicPr>
          <p:nvPr>
            <a:videoFile r:link="rId1"/>
          </p:nvPr>
        </p:nvPicPr>
        <p:blipFill>
          <a:blip r:embed="rId3"/>
          <a:stretch>
            <a:fillRect/>
          </a:stretch>
        </p:blipFill>
        <p:spPr>
          <a:xfrm>
            <a:off x="865610" y="911465"/>
            <a:ext cx="7793779" cy="4403485"/>
          </a:xfrm>
          <a:prstGeom prst="rect">
            <a:avLst/>
          </a:prstGeom>
        </p:spPr>
      </p:pic>
      <p:sp>
        <p:nvSpPr>
          <p:cNvPr id="6" name="TextBox 5">
            <a:extLst>
              <a:ext uri="{FF2B5EF4-FFF2-40B4-BE49-F238E27FC236}">
                <a16:creationId xmlns:a16="http://schemas.microsoft.com/office/drawing/2014/main" id="{0775870B-68DD-D576-4564-F37383ABBC11}"/>
              </a:ext>
            </a:extLst>
          </p:cNvPr>
          <p:cNvSpPr txBox="1"/>
          <p:nvPr/>
        </p:nvSpPr>
        <p:spPr>
          <a:xfrm>
            <a:off x="1204088" y="6024940"/>
            <a:ext cx="6925620" cy="369332"/>
          </a:xfrm>
          <a:prstGeom prst="rect">
            <a:avLst/>
          </a:prstGeom>
          <a:noFill/>
        </p:spPr>
        <p:txBody>
          <a:bodyPr wrap="square">
            <a:spAutoFit/>
          </a:bodyPr>
          <a:lstStyle/>
          <a:p>
            <a:r>
              <a:rPr lang="en-GB" dirty="0"/>
              <a:t>Video link: https://www.youtube.com/watch?v=RcP85JHLmnI&amp;t=18s</a:t>
            </a:r>
          </a:p>
        </p:txBody>
      </p:sp>
    </p:spTree>
    <p:extLst>
      <p:ext uri="{BB962C8B-B14F-4D97-AF65-F5344CB8AC3E}">
        <p14:creationId xmlns:p14="http://schemas.microsoft.com/office/powerpoint/2010/main" val="1506241637"/>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BE610B41-DBB3-06E9-4B3F-B3D3FDEF10A4}"/>
              </a:ext>
            </a:extLst>
          </p:cNvPr>
          <p:cNvSpPr txBox="1">
            <a:spLocks/>
          </p:cNvSpPr>
          <p:nvPr/>
        </p:nvSpPr>
        <p:spPr>
          <a:xfrm>
            <a:off x="311842" y="173713"/>
            <a:ext cx="8603086" cy="3487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b="1" dirty="0"/>
              <a:t>Different ‘library preparation’ kits and sequencing platforms can be used to sequence different things</a:t>
            </a:r>
          </a:p>
        </p:txBody>
      </p:sp>
      <p:pic>
        <p:nvPicPr>
          <p:cNvPr id="7" name="Picture 6">
            <a:extLst>
              <a:ext uri="{FF2B5EF4-FFF2-40B4-BE49-F238E27FC236}">
                <a16:creationId xmlns:a16="http://schemas.microsoft.com/office/drawing/2014/main" id="{85BEEE1D-A2ED-90C9-B90A-6F799A998B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2776" y="721270"/>
            <a:ext cx="3720627" cy="1652914"/>
          </a:xfrm>
          <a:prstGeom prst="rect">
            <a:avLst/>
          </a:prstGeom>
        </p:spPr>
      </p:pic>
      <p:pic>
        <p:nvPicPr>
          <p:cNvPr id="9" name="Picture 8">
            <a:extLst>
              <a:ext uri="{FF2B5EF4-FFF2-40B4-BE49-F238E27FC236}">
                <a16:creationId xmlns:a16="http://schemas.microsoft.com/office/drawing/2014/main" id="{F6337E05-0F0C-C383-7C09-DB2F15187A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1149" y="2413322"/>
            <a:ext cx="3320847" cy="1789164"/>
          </a:xfrm>
          <a:prstGeom prst="rect">
            <a:avLst/>
          </a:prstGeom>
        </p:spPr>
      </p:pic>
      <p:pic>
        <p:nvPicPr>
          <p:cNvPr id="11" name="Picture 10">
            <a:extLst>
              <a:ext uri="{FF2B5EF4-FFF2-40B4-BE49-F238E27FC236}">
                <a16:creationId xmlns:a16="http://schemas.microsoft.com/office/drawing/2014/main" id="{16A9BBDA-EF7F-D4DA-0CC5-B0EB2147B8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528" y="760407"/>
            <a:ext cx="3764280" cy="1652915"/>
          </a:xfrm>
          <a:prstGeom prst="rect">
            <a:avLst/>
          </a:prstGeom>
        </p:spPr>
      </p:pic>
      <p:pic>
        <p:nvPicPr>
          <p:cNvPr id="13" name="Picture 12">
            <a:extLst>
              <a:ext uri="{FF2B5EF4-FFF2-40B4-BE49-F238E27FC236}">
                <a16:creationId xmlns:a16="http://schemas.microsoft.com/office/drawing/2014/main" id="{988D4BC4-D565-3200-7555-60704E692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1842" y="4581097"/>
            <a:ext cx="3116581" cy="2026493"/>
          </a:xfrm>
          <a:prstGeom prst="rect">
            <a:avLst/>
          </a:prstGeom>
        </p:spPr>
      </p:pic>
      <p:pic>
        <p:nvPicPr>
          <p:cNvPr id="15" name="Picture 14">
            <a:extLst>
              <a:ext uri="{FF2B5EF4-FFF2-40B4-BE49-F238E27FC236}">
                <a16:creationId xmlns:a16="http://schemas.microsoft.com/office/drawing/2014/main" id="{83274FBD-A7C2-C987-B4E6-C91F11F0DE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15578" y="4581097"/>
            <a:ext cx="3075167" cy="2026493"/>
          </a:xfrm>
          <a:prstGeom prst="rect">
            <a:avLst/>
          </a:prstGeom>
        </p:spPr>
      </p:pic>
      <p:pic>
        <p:nvPicPr>
          <p:cNvPr id="27" name="Picture 26">
            <a:extLst>
              <a:ext uri="{FF2B5EF4-FFF2-40B4-BE49-F238E27FC236}">
                <a16:creationId xmlns:a16="http://schemas.microsoft.com/office/drawing/2014/main" id="{4A485B94-C459-083C-1D98-DE28D7B081DD}"/>
              </a:ext>
            </a:extLst>
          </p:cNvPr>
          <p:cNvPicPr>
            <a:picLocks noChangeAspect="1"/>
          </p:cNvPicPr>
          <p:nvPr/>
        </p:nvPicPr>
        <p:blipFill>
          <a:blip r:embed="rId7"/>
          <a:stretch>
            <a:fillRect/>
          </a:stretch>
        </p:blipFill>
        <p:spPr>
          <a:xfrm>
            <a:off x="220597" y="697286"/>
            <a:ext cx="8867775" cy="3505200"/>
          </a:xfrm>
          <a:prstGeom prst="rect">
            <a:avLst/>
          </a:prstGeom>
        </p:spPr>
      </p:pic>
      <p:pic>
        <p:nvPicPr>
          <p:cNvPr id="28" name="Picture 27">
            <a:extLst>
              <a:ext uri="{FF2B5EF4-FFF2-40B4-BE49-F238E27FC236}">
                <a16:creationId xmlns:a16="http://schemas.microsoft.com/office/drawing/2014/main" id="{7A439960-A581-D668-E32C-A196300584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1843" y="3506982"/>
            <a:ext cx="8603086" cy="3219311"/>
          </a:xfrm>
          <a:prstGeom prst="rect">
            <a:avLst/>
          </a:prstGeom>
        </p:spPr>
      </p:pic>
    </p:spTree>
    <p:extLst>
      <p:ext uri="{BB962C8B-B14F-4D97-AF65-F5344CB8AC3E}">
        <p14:creationId xmlns:p14="http://schemas.microsoft.com/office/powerpoint/2010/main" val="246171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CC2F149D-FAD9-FDB9-CC67-45C515EE9205}"/>
              </a:ext>
            </a:extLst>
          </p:cNvPr>
          <p:cNvSpPr txBox="1">
            <a:spLocks/>
          </p:cNvSpPr>
          <p:nvPr/>
        </p:nvSpPr>
        <p:spPr>
          <a:xfrm>
            <a:off x="584420" y="0"/>
            <a:ext cx="7713760" cy="538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GB" b="1" u="sng" dirty="0"/>
              <a:t>Why is getting so much information so important?</a:t>
            </a:r>
          </a:p>
          <a:p>
            <a:pPr>
              <a:lnSpc>
                <a:spcPct val="100000"/>
              </a:lnSpc>
              <a:spcBef>
                <a:spcPts val="0"/>
              </a:spcBef>
            </a:pPr>
            <a:endParaRPr lang="en-GB" sz="1400" b="1" dirty="0"/>
          </a:p>
        </p:txBody>
      </p:sp>
      <p:sp>
        <p:nvSpPr>
          <p:cNvPr id="5" name="Text Placeholder 7">
            <a:extLst>
              <a:ext uri="{FF2B5EF4-FFF2-40B4-BE49-F238E27FC236}">
                <a16:creationId xmlns:a16="http://schemas.microsoft.com/office/drawing/2014/main" id="{55F29031-E8DE-4D25-F1A7-2C4583F0C7A4}"/>
              </a:ext>
            </a:extLst>
          </p:cNvPr>
          <p:cNvSpPr txBox="1">
            <a:spLocks/>
          </p:cNvSpPr>
          <p:nvPr/>
        </p:nvSpPr>
        <p:spPr>
          <a:xfrm>
            <a:off x="326410" y="771055"/>
            <a:ext cx="8523800" cy="1702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400" b="1" dirty="0"/>
              <a:t>Depth and coverage are both very important when it comes to sequencing, but they mean different things.</a:t>
            </a:r>
          </a:p>
          <a:p>
            <a:pPr>
              <a:lnSpc>
                <a:spcPct val="100000"/>
              </a:lnSpc>
              <a:spcBef>
                <a:spcPts val="0"/>
              </a:spcBef>
            </a:pPr>
            <a:endParaRPr lang="en-GB" sz="1400" dirty="0"/>
          </a:p>
          <a:p>
            <a:pPr marL="0" indent="0">
              <a:lnSpc>
                <a:spcPct val="100000"/>
              </a:lnSpc>
              <a:spcBef>
                <a:spcPts val="0"/>
              </a:spcBef>
              <a:buNone/>
            </a:pPr>
            <a:r>
              <a:rPr lang="en-GB" sz="1400" b="1" dirty="0"/>
              <a:t>Depth</a:t>
            </a:r>
          </a:p>
          <a:p>
            <a:pPr marL="285750" indent="-285750">
              <a:lnSpc>
                <a:spcPct val="100000"/>
              </a:lnSpc>
              <a:spcBef>
                <a:spcPts val="0"/>
              </a:spcBef>
            </a:pPr>
            <a:r>
              <a:rPr lang="en-GB" sz="1400" dirty="0"/>
              <a:t>This is the amount of times a base within a genome has been sequenced</a:t>
            </a:r>
          </a:p>
          <a:p>
            <a:pPr marL="285750" indent="-285750">
              <a:lnSpc>
                <a:spcPct val="100000"/>
              </a:lnSpc>
              <a:spcBef>
                <a:spcPts val="0"/>
              </a:spcBef>
            </a:pPr>
            <a:r>
              <a:rPr lang="en-GB" sz="1400" dirty="0"/>
              <a:t>The greater the depth, the greater the confidence in the identity of the sequenced base</a:t>
            </a:r>
          </a:p>
          <a:p>
            <a:pPr marL="285750" indent="-285750">
              <a:lnSpc>
                <a:spcPct val="100000"/>
              </a:lnSpc>
              <a:spcBef>
                <a:spcPts val="0"/>
              </a:spcBef>
            </a:pPr>
            <a:r>
              <a:rPr lang="en-GB" sz="1400" dirty="0"/>
              <a:t>In the image below, the complete reference genome is at the top. Below it are the sequenced contigs (a series of overlapping DNA fragments). Three bases are represented, which have varying depth of reads. </a:t>
            </a:r>
          </a:p>
        </p:txBody>
      </p:sp>
      <p:pic>
        <p:nvPicPr>
          <p:cNvPr id="6" name="Picture 5">
            <a:extLst>
              <a:ext uri="{FF2B5EF4-FFF2-40B4-BE49-F238E27FC236}">
                <a16:creationId xmlns:a16="http://schemas.microsoft.com/office/drawing/2014/main" id="{1A8DE499-C854-67C7-0A4F-261A960C03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78067" y="2389997"/>
            <a:ext cx="5061821" cy="1503512"/>
          </a:xfrm>
          <a:prstGeom prst="rect">
            <a:avLst/>
          </a:prstGeom>
        </p:spPr>
      </p:pic>
      <p:pic>
        <p:nvPicPr>
          <p:cNvPr id="7" name="Picture 6">
            <a:extLst>
              <a:ext uri="{FF2B5EF4-FFF2-40B4-BE49-F238E27FC236}">
                <a16:creationId xmlns:a16="http://schemas.microsoft.com/office/drawing/2014/main" id="{12231424-BC86-C448-ABD9-8AD1BC1CA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8067" y="5111292"/>
            <a:ext cx="5061821" cy="1623500"/>
          </a:xfrm>
          <a:prstGeom prst="rect">
            <a:avLst/>
          </a:prstGeom>
        </p:spPr>
      </p:pic>
      <p:sp>
        <p:nvSpPr>
          <p:cNvPr id="8" name="Text Placeholder 7">
            <a:extLst>
              <a:ext uri="{FF2B5EF4-FFF2-40B4-BE49-F238E27FC236}">
                <a16:creationId xmlns:a16="http://schemas.microsoft.com/office/drawing/2014/main" id="{918B5386-BFB8-F0B3-40B9-75447E03F907}"/>
              </a:ext>
            </a:extLst>
          </p:cNvPr>
          <p:cNvSpPr txBox="1">
            <a:spLocks/>
          </p:cNvSpPr>
          <p:nvPr/>
        </p:nvSpPr>
        <p:spPr>
          <a:xfrm>
            <a:off x="310098" y="3851412"/>
            <a:ext cx="8523800" cy="12598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400" b="1" dirty="0"/>
              <a:t>Coverage</a:t>
            </a:r>
          </a:p>
          <a:p>
            <a:pPr marL="285750" indent="-285750">
              <a:lnSpc>
                <a:spcPct val="100000"/>
              </a:lnSpc>
              <a:spcBef>
                <a:spcPts val="0"/>
              </a:spcBef>
            </a:pPr>
            <a:r>
              <a:rPr lang="en-GB" sz="1400" dirty="0"/>
              <a:t>The percentage of the whole genome that has been sequenced. </a:t>
            </a:r>
          </a:p>
          <a:p>
            <a:pPr marL="285750" indent="-285750">
              <a:lnSpc>
                <a:spcPct val="100000"/>
              </a:lnSpc>
              <a:spcBef>
                <a:spcPts val="0"/>
              </a:spcBef>
            </a:pPr>
            <a:r>
              <a:rPr lang="en-GB" sz="1400" dirty="0"/>
              <a:t>For instance, in the example below, the sequenced contigs cover approximately 80% of the reference genome (at the top of the image), which means you would have sequenced 80% of the bases that make up the genome.</a:t>
            </a:r>
          </a:p>
          <a:p>
            <a:pPr marL="285750" indent="-285750">
              <a:lnSpc>
                <a:spcPct val="100000"/>
              </a:lnSpc>
              <a:spcBef>
                <a:spcPts val="0"/>
              </a:spcBef>
            </a:pPr>
            <a:r>
              <a:rPr lang="en-GB" sz="1400" dirty="0"/>
              <a:t>You will not be able to identify genes, SNPs etc. in parts of the genome that you do not have coverage for.</a:t>
            </a:r>
          </a:p>
          <a:p>
            <a:pPr marL="285750" indent="-285750">
              <a:lnSpc>
                <a:spcPct val="100000"/>
              </a:lnSpc>
              <a:spcBef>
                <a:spcPts val="0"/>
              </a:spcBef>
            </a:pPr>
            <a:endParaRPr lang="en-GB" sz="1400" dirty="0"/>
          </a:p>
        </p:txBody>
      </p:sp>
      <p:sp>
        <p:nvSpPr>
          <p:cNvPr id="11" name="TextBox 10">
            <a:extLst>
              <a:ext uri="{FF2B5EF4-FFF2-40B4-BE49-F238E27FC236}">
                <a16:creationId xmlns:a16="http://schemas.microsoft.com/office/drawing/2014/main" id="{C68C993C-657A-F911-4699-1879955A3A6B}"/>
              </a:ext>
            </a:extLst>
          </p:cNvPr>
          <p:cNvSpPr txBox="1"/>
          <p:nvPr/>
        </p:nvSpPr>
        <p:spPr>
          <a:xfrm>
            <a:off x="159682" y="2389997"/>
            <a:ext cx="1844430" cy="553998"/>
          </a:xfrm>
          <a:prstGeom prst="rect">
            <a:avLst/>
          </a:prstGeom>
          <a:noFill/>
        </p:spPr>
        <p:txBody>
          <a:bodyPr wrap="square">
            <a:spAutoFit/>
          </a:bodyPr>
          <a:lstStyle/>
          <a:p>
            <a:pPr algn="ctr"/>
            <a:r>
              <a:rPr lang="en-US" sz="1000" b="0" i="0" dirty="0">
                <a:solidFill>
                  <a:srgbClr val="202122"/>
                </a:solidFill>
                <a:effectLst/>
                <a:latin typeface="Arial" panose="020B0604020202020204" pitchFamily="34" charset="0"/>
              </a:rPr>
              <a:t>a physical map of the genome that is used to guide sequencing and assembly</a:t>
            </a:r>
          </a:p>
        </p:txBody>
      </p:sp>
      <p:sp>
        <p:nvSpPr>
          <p:cNvPr id="12" name="Left Brace 11">
            <a:extLst>
              <a:ext uri="{FF2B5EF4-FFF2-40B4-BE49-F238E27FC236}">
                <a16:creationId xmlns:a16="http://schemas.microsoft.com/office/drawing/2014/main" id="{5C06D89A-4067-80A3-93B2-678522F946B7}"/>
              </a:ext>
            </a:extLst>
          </p:cNvPr>
          <p:cNvSpPr/>
          <p:nvPr/>
        </p:nvSpPr>
        <p:spPr>
          <a:xfrm>
            <a:off x="2004112" y="2555631"/>
            <a:ext cx="184196" cy="2266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Right Brace 12">
            <a:extLst>
              <a:ext uri="{FF2B5EF4-FFF2-40B4-BE49-F238E27FC236}">
                <a16:creationId xmlns:a16="http://schemas.microsoft.com/office/drawing/2014/main" id="{59A0B510-EDBE-B286-84AB-DA2EF89D4B9C}"/>
              </a:ext>
            </a:extLst>
          </p:cNvPr>
          <p:cNvSpPr/>
          <p:nvPr/>
        </p:nvSpPr>
        <p:spPr>
          <a:xfrm>
            <a:off x="7010400" y="2782277"/>
            <a:ext cx="203443" cy="10081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TextBox 14">
            <a:extLst>
              <a:ext uri="{FF2B5EF4-FFF2-40B4-BE49-F238E27FC236}">
                <a16:creationId xmlns:a16="http://schemas.microsoft.com/office/drawing/2014/main" id="{2184CC8C-ECA1-C707-C00A-703F9293AE99}"/>
              </a:ext>
            </a:extLst>
          </p:cNvPr>
          <p:cNvSpPr txBox="1"/>
          <p:nvPr/>
        </p:nvSpPr>
        <p:spPr>
          <a:xfrm>
            <a:off x="7139888" y="3078365"/>
            <a:ext cx="1735015" cy="400110"/>
          </a:xfrm>
          <a:prstGeom prst="rect">
            <a:avLst/>
          </a:prstGeom>
          <a:noFill/>
        </p:spPr>
        <p:txBody>
          <a:bodyPr wrap="square">
            <a:spAutoFit/>
          </a:bodyPr>
          <a:lstStyle/>
          <a:p>
            <a:pPr algn="ctr"/>
            <a:r>
              <a:rPr lang="en-US" sz="1000" b="0" i="0" dirty="0">
                <a:solidFill>
                  <a:srgbClr val="202122"/>
                </a:solidFill>
                <a:effectLst/>
                <a:latin typeface="Arial" panose="020B0604020202020204" pitchFamily="34" charset="0"/>
              </a:rPr>
              <a:t>a contig is an overlapping sequence data (reads)</a:t>
            </a:r>
            <a:endParaRPr lang="nl-NL" sz="1000" dirty="0"/>
          </a:p>
        </p:txBody>
      </p:sp>
    </p:spTree>
    <p:extLst>
      <p:ext uri="{BB962C8B-B14F-4D97-AF65-F5344CB8AC3E}">
        <p14:creationId xmlns:p14="http://schemas.microsoft.com/office/powerpoint/2010/main" val="138276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animBg="1"/>
      <p:bldP spid="13"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A332DF9-A04A-E16C-9808-E4809954867A}"/>
              </a:ext>
            </a:extLst>
          </p:cNvPr>
          <p:cNvGrpSpPr/>
          <p:nvPr/>
        </p:nvGrpSpPr>
        <p:grpSpPr>
          <a:xfrm>
            <a:off x="1516185" y="232633"/>
            <a:ext cx="6189786" cy="3846300"/>
            <a:chOff x="1539630" y="232633"/>
            <a:chExt cx="6189786" cy="3846300"/>
          </a:xfrm>
        </p:grpSpPr>
        <p:sp>
          <p:nvSpPr>
            <p:cNvPr id="2" name="TextBox 1">
              <a:extLst>
                <a:ext uri="{FF2B5EF4-FFF2-40B4-BE49-F238E27FC236}">
                  <a16:creationId xmlns:a16="http://schemas.microsoft.com/office/drawing/2014/main" id="{1E52DD99-CC73-F0C5-74D6-A079C4B95F96}"/>
                </a:ext>
              </a:extLst>
            </p:cNvPr>
            <p:cNvSpPr txBox="1"/>
            <p:nvPr/>
          </p:nvSpPr>
          <p:spPr>
            <a:xfrm>
              <a:off x="1539630" y="232633"/>
              <a:ext cx="6189785" cy="338554"/>
            </a:xfrm>
            <a:prstGeom prst="rect">
              <a:avLst/>
            </a:prstGeom>
            <a:solidFill>
              <a:schemeClr val="accent5">
                <a:lumMod val="75000"/>
              </a:schemeClr>
            </a:solidFill>
          </p:spPr>
          <p:txBody>
            <a:bodyPr wrap="square" rtlCol="0">
              <a:spAutoFit/>
            </a:bodyPr>
            <a:lstStyle/>
            <a:p>
              <a:pPr algn="ctr"/>
              <a:r>
                <a:rPr lang="en-US" sz="1600" b="1" dirty="0">
                  <a:solidFill>
                    <a:schemeClr val="bg1"/>
                  </a:solidFill>
                  <a:latin typeface="Century" charset="0"/>
                  <a:ea typeface="Century" charset="0"/>
                  <a:cs typeface="Century" charset="0"/>
                </a:rPr>
                <a:t>Pipeline and Current Tools to Process ONT Data</a:t>
              </a:r>
            </a:p>
          </p:txBody>
        </p:sp>
        <p:pic>
          <p:nvPicPr>
            <p:cNvPr id="3" name="Picture 2">
              <a:extLst>
                <a:ext uri="{FF2B5EF4-FFF2-40B4-BE49-F238E27FC236}">
                  <a16:creationId xmlns:a16="http://schemas.microsoft.com/office/drawing/2014/main" id="{DE6386D1-8EF3-8FFD-0301-DE030A8C56CF}"/>
                </a:ext>
              </a:extLst>
            </p:cNvPr>
            <p:cNvPicPr>
              <a:picLocks noChangeAspect="1"/>
            </p:cNvPicPr>
            <p:nvPr/>
          </p:nvPicPr>
          <p:blipFill>
            <a:blip r:embed="rId2"/>
            <a:stretch>
              <a:fillRect/>
            </a:stretch>
          </p:blipFill>
          <p:spPr>
            <a:xfrm>
              <a:off x="1539631" y="676874"/>
              <a:ext cx="6189785" cy="3402059"/>
            </a:xfrm>
            <a:prstGeom prst="rect">
              <a:avLst/>
            </a:prstGeom>
          </p:spPr>
        </p:pic>
      </p:grpSp>
      <p:sp>
        <p:nvSpPr>
          <p:cNvPr id="4" name="TextBox 3">
            <a:extLst>
              <a:ext uri="{FF2B5EF4-FFF2-40B4-BE49-F238E27FC236}">
                <a16:creationId xmlns:a16="http://schemas.microsoft.com/office/drawing/2014/main" id="{151BA910-3956-F308-82F1-1AAA0B269F66}"/>
              </a:ext>
            </a:extLst>
          </p:cNvPr>
          <p:cNvSpPr txBox="1"/>
          <p:nvPr/>
        </p:nvSpPr>
        <p:spPr>
          <a:xfrm>
            <a:off x="0" y="4290308"/>
            <a:ext cx="9144000" cy="2547813"/>
          </a:xfrm>
          <a:prstGeom prst="rect">
            <a:avLst/>
          </a:prstGeom>
          <a:noFill/>
          <a:ln w="12700">
            <a:noFill/>
          </a:ln>
        </p:spPr>
        <p:txBody>
          <a:bodyPr wrap="square" rtlCol="0">
            <a:spAutoFit/>
          </a:bodyPr>
          <a:lstStyle/>
          <a:p>
            <a:pPr marL="85725" algn="ctr">
              <a:lnSpc>
                <a:spcPct val="110000"/>
              </a:lnSpc>
            </a:pPr>
            <a:r>
              <a:rPr lang="en-US" sz="1400" b="1" dirty="0">
                <a:latin typeface="Century" charset="0"/>
                <a:ea typeface="Century" charset="0"/>
                <a:cs typeface="Century" charset="0"/>
              </a:rPr>
              <a:t>Step 1. Basecalling</a:t>
            </a:r>
          </a:p>
          <a:p>
            <a:pPr marL="85725" algn="ctr">
              <a:lnSpc>
                <a:spcPct val="110000"/>
              </a:lnSpc>
            </a:pPr>
            <a:r>
              <a:rPr lang="en-US" sz="1400" dirty="0">
                <a:latin typeface="Century" charset="0"/>
                <a:ea typeface="Century" charset="0"/>
                <a:cs typeface="Century" charset="0"/>
              </a:rPr>
              <a:t>Translates raw signal output of MinION/PromethION to generate DNA sequences.</a:t>
            </a:r>
          </a:p>
          <a:p>
            <a:pPr marL="85725" algn="ctr">
              <a:lnSpc>
                <a:spcPct val="110000"/>
              </a:lnSpc>
            </a:pPr>
            <a:r>
              <a:rPr lang="en-US" sz="1000" i="1" dirty="0">
                <a:solidFill>
                  <a:schemeClr val="accent5">
                    <a:lumMod val="50000"/>
                  </a:schemeClr>
                </a:solidFill>
                <a:latin typeface="Century" charset="0"/>
                <a:ea typeface="Century" charset="0"/>
                <a:cs typeface="Century" charset="0"/>
              </a:rPr>
              <a:t>Metrichor</a:t>
            </a:r>
            <a:r>
              <a:rPr lang="en-US" sz="1000" dirty="0">
                <a:solidFill>
                  <a:schemeClr val="accent5">
                    <a:lumMod val="50000"/>
                  </a:schemeClr>
                </a:solidFill>
                <a:latin typeface="Century" charset="0"/>
                <a:ea typeface="Century" charset="0"/>
                <a:cs typeface="Century" charset="0"/>
              </a:rPr>
              <a:t> </a:t>
            </a:r>
            <a:r>
              <a:rPr lang="en-US" sz="1000" i="1" dirty="0">
                <a:solidFill>
                  <a:schemeClr val="accent5">
                    <a:lumMod val="50000"/>
                  </a:schemeClr>
                </a:solidFill>
                <a:latin typeface="Century" charset="0"/>
                <a:ea typeface="Century" charset="0"/>
                <a:cs typeface="Century" charset="0"/>
              </a:rPr>
              <a:t>[1]</a:t>
            </a:r>
            <a:r>
              <a:rPr lang="en-US" sz="1000" dirty="0">
                <a:solidFill>
                  <a:schemeClr val="accent5">
                    <a:lumMod val="50000"/>
                  </a:schemeClr>
                </a:solidFill>
                <a:latin typeface="Century" charset="0"/>
                <a:ea typeface="Century" charset="0"/>
                <a:cs typeface="Century" charset="0"/>
              </a:rPr>
              <a:t> </a:t>
            </a:r>
            <a:r>
              <a:rPr lang="en-US" sz="1000" dirty="0">
                <a:latin typeface="Century" charset="0"/>
                <a:ea typeface="Century" charset="0"/>
                <a:cs typeface="Century" charset="0"/>
              </a:rPr>
              <a:t>(extracted with </a:t>
            </a:r>
            <a:r>
              <a:rPr lang="en-US" sz="1000" i="1" dirty="0">
                <a:solidFill>
                  <a:schemeClr val="accent5">
                    <a:lumMod val="50000"/>
                  </a:schemeClr>
                </a:solidFill>
                <a:latin typeface="Century" charset="0"/>
                <a:ea typeface="Century" charset="0"/>
                <a:cs typeface="Century" charset="0"/>
              </a:rPr>
              <a:t>poretools [2]</a:t>
            </a:r>
            <a:r>
              <a:rPr lang="en-US" sz="1000" dirty="0">
                <a:latin typeface="Century" charset="0"/>
                <a:ea typeface="Century" charset="0"/>
                <a:cs typeface="Century" charset="0"/>
              </a:rPr>
              <a:t>), </a:t>
            </a:r>
            <a:r>
              <a:rPr lang="en-US" sz="1000" i="1" dirty="0">
                <a:solidFill>
                  <a:schemeClr val="accent5">
                    <a:lumMod val="50000"/>
                  </a:schemeClr>
                </a:solidFill>
                <a:latin typeface="Century" charset="0"/>
                <a:ea typeface="Century" charset="0"/>
                <a:cs typeface="Century" charset="0"/>
              </a:rPr>
              <a:t>nanonet [3]</a:t>
            </a:r>
            <a:r>
              <a:rPr lang="en-US" sz="1000" dirty="0">
                <a:latin typeface="Century" charset="0"/>
                <a:ea typeface="Century" charset="0"/>
                <a:cs typeface="Century" charset="0"/>
              </a:rPr>
              <a:t>, </a:t>
            </a:r>
            <a:r>
              <a:rPr lang="en-US" sz="1000" i="1" dirty="0">
                <a:solidFill>
                  <a:schemeClr val="accent5">
                    <a:lumMod val="50000"/>
                  </a:schemeClr>
                </a:solidFill>
                <a:latin typeface="Century" charset="0"/>
                <a:ea typeface="Century" charset="0"/>
                <a:cs typeface="Century" charset="0"/>
              </a:rPr>
              <a:t>nanocall [4]</a:t>
            </a:r>
            <a:endParaRPr lang="en-US" sz="1000" dirty="0">
              <a:solidFill>
                <a:srgbClr val="C00000"/>
              </a:solidFill>
              <a:latin typeface="Century" charset="0"/>
              <a:ea typeface="Century" charset="0"/>
              <a:cs typeface="Century" charset="0"/>
            </a:endParaRPr>
          </a:p>
          <a:p>
            <a:pPr marL="85725" algn="ctr">
              <a:lnSpc>
                <a:spcPct val="110000"/>
              </a:lnSpc>
              <a:spcBef>
                <a:spcPts val="1800"/>
              </a:spcBef>
            </a:pPr>
            <a:r>
              <a:rPr lang="en-US" sz="1400" b="1" dirty="0">
                <a:latin typeface="Century" charset="0"/>
                <a:ea typeface="Century" charset="0"/>
                <a:cs typeface="Century" charset="0"/>
              </a:rPr>
              <a:t>Step 2. Genome Assembly for noisy long reads</a:t>
            </a:r>
          </a:p>
          <a:p>
            <a:pPr marL="85725" algn="ctr">
              <a:lnSpc>
                <a:spcPct val="110000"/>
              </a:lnSpc>
            </a:pPr>
            <a:r>
              <a:rPr lang="en-US" sz="1400" dirty="0">
                <a:latin typeface="Century" charset="0"/>
                <a:ea typeface="Century" charset="0"/>
                <a:cs typeface="Century" charset="0"/>
              </a:rPr>
              <a:t>Using only the basecalled DNA reads, generates longer contiguous fragments called draft assemblies. </a:t>
            </a:r>
          </a:p>
          <a:p>
            <a:pPr marL="85725" algn="ctr">
              <a:lnSpc>
                <a:spcPct val="110000"/>
              </a:lnSpc>
            </a:pPr>
            <a:r>
              <a:rPr lang="en-US" sz="1000" i="1" dirty="0">
                <a:solidFill>
                  <a:schemeClr val="accent5">
                    <a:lumMod val="50000"/>
                  </a:schemeClr>
                </a:solidFill>
                <a:latin typeface="Century" charset="0"/>
                <a:ea typeface="Century" charset="0"/>
                <a:cs typeface="Century" charset="0"/>
              </a:rPr>
              <a:t>canu [5]</a:t>
            </a:r>
            <a:r>
              <a:rPr lang="en-US" sz="1000" dirty="0">
                <a:latin typeface="Century" charset="0"/>
                <a:ea typeface="Century" charset="0"/>
                <a:cs typeface="Century" charset="0"/>
              </a:rPr>
              <a:t>, </a:t>
            </a:r>
            <a:r>
              <a:rPr lang="en-US" sz="1000" i="1" dirty="0">
                <a:solidFill>
                  <a:schemeClr val="accent5">
                    <a:lumMod val="50000"/>
                  </a:schemeClr>
                </a:solidFill>
                <a:latin typeface="Century" charset="0"/>
                <a:ea typeface="Century" charset="0"/>
                <a:cs typeface="Century" charset="0"/>
              </a:rPr>
              <a:t>miniasm [6]</a:t>
            </a:r>
            <a:endParaRPr lang="en-US" sz="1000" dirty="0">
              <a:solidFill>
                <a:srgbClr val="C00000"/>
              </a:solidFill>
              <a:latin typeface="Century" charset="0"/>
              <a:ea typeface="Century" charset="0"/>
              <a:cs typeface="Century" charset="0"/>
            </a:endParaRPr>
          </a:p>
          <a:p>
            <a:pPr marL="85725" algn="ctr">
              <a:lnSpc>
                <a:spcPct val="110000"/>
              </a:lnSpc>
              <a:spcBef>
                <a:spcPts val="1800"/>
              </a:spcBef>
            </a:pPr>
            <a:r>
              <a:rPr lang="en-US" sz="1400" b="1" dirty="0">
                <a:latin typeface="Century" charset="0"/>
                <a:ea typeface="Century" charset="0"/>
                <a:cs typeface="Century" charset="0"/>
              </a:rPr>
              <a:t>Step 3. Polishing (Optional) </a:t>
            </a:r>
          </a:p>
          <a:p>
            <a:pPr marL="85725" algn="ctr">
              <a:lnSpc>
                <a:spcPct val="110000"/>
              </a:lnSpc>
            </a:pPr>
            <a:r>
              <a:rPr lang="en-US" sz="1400" dirty="0">
                <a:latin typeface="Century" charset="0"/>
                <a:ea typeface="Century" charset="0"/>
                <a:cs typeface="Century" charset="0"/>
              </a:rPr>
              <a:t>Generates an improved consensus sequence from the draft assembly </a:t>
            </a:r>
          </a:p>
          <a:p>
            <a:pPr marL="85725" algn="ctr">
              <a:lnSpc>
                <a:spcPct val="110000"/>
              </a:lnSpc>
            </a:pPr>
            <a:r>
              <a:rPr lang="en-US" sz="1000" i="1" dirty="0">
                <a:solidFill>
                  <a:schemeClr val="accent5">
                    <a:lumMod val="50000"/>
                  </a:schemeClr>
                </a:solidFill>
                <a:latin typeface="Century" charset="0"/>
                <a:ea typeface="Century" charset="0"/>
                <a:cs typeface="Century" charset="0"/>
              </a:rPr>
              <a:t>nanopolish [7]</a:t>
            </a:r>
            <a:r>
              <a:rPr lang="en-US" sz="1000" dirty="0">
                <a:latin typeface="Century" charset="0"/>
                <a:ea typeface="Century" charset="0"/>
                <a:cs typeface="Century" charset="0"/>
              </a:rPr>
              <a:t>, </a:t>
            </a:r>
            <a:r>
              <a:rPr lang="en-US" sz="1000" i="1" dirty="0">
                <a:solidFill>
                  <a:schemeClr val="accent5">
                    <a:lumMod val="50000"/>
                  </a:schemeClr>
                </a:solidFill>
                <a:latin typeface="Century" charset="0"/>
                <a:ea typeface="Century" charset="0"/>
                <a:cs typeface="Century" charset="0"/>
              </a:rPr>
              <a:t>racon [8]</a:t>
            </a:r>
          </a:p>
        </p:txBody>
      </p:sp>
    </p:spTree>
    <p:extLst>
      <p:ext uri="{BB962C8B-B14F-4D97-AF65-F5344CB8AC3E}">
        <p14:creationId xmlns:p14="http://schemas.microsoft.com/office/powerpoint/2010/main" val="32513129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1519</TotalTime>
  <Words>965</Words>
  <Application>Microsoft Office PowerPoint</Application>
  <PresentationFormat>On-screen Show (4:3)</PresentationFormat>
  <Paragraphs>114</Paragraphs>
  <Slides>13</Slides>
  <Notes>0</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-apple-system</vt:lpstr>
      <vt:lpstr>Arial</vt:lpstr>
      <vt:lpstr>Bahnschrift SemiBold</vt:lpstr>
      <vt:lpstr>Calibri</vt:lpstr>
      <vt:lpstr>Calibri Light</vt:lpstr>
      <vt:lpstr>Century</vt:lpstr>
      <vt:lpstr>HelveticaNow</vt:lpstr>
      <vt:lpstr>Inter</vt:lpstr>
      <vt:lpstr>Montserrat-Bold</vt:lpstr>
      <vt:lpstr>Times New Roman</vt:lpstr>
      <vt:lpstr>Office Theme</vt:lpstr>
      <vt:lpstr>Introduction to ONT sequencing (Oxford Nanopore Technologies) (long read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ONT sequencing (Oxford Nanopore Technologies) (long read sequencing)</dc:title>
  <dc:creator>Dogan, S. (HG)</dc:creator>
  <cp:lastModifiedBy>Serkan Dogan</cp:lastModifiedBy>
  <cp:revision>37</cp:revision>
  <cp:lastPrinted>2023-07-05T07:58:10Z</cp:lastPrinted>
  <dcterms:created xsi:type="dcterms:W3CDTF">2023-06-26T06:10:16Z</dcterms:created>
  <dcterms:modified xsi:type="dcterms:W3CDTF">2023-10-19T10:13:42Z</dcterms:modified>
</cp:coreProperties>
</file>